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88825" cy="6858000"/>
  <p:notesSz cx="6858000" cy="9144000"/>
  <p:embeddedFontLst>
    <p:embeddedFont>
      <p:font typeface="Calibri" panose="020F0502020204030204" pitchFamily="34"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Playfair Display" panose="00000500000000000000" pitchFamily="2"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vCdg0nLF3dA8zvHEtgn5kj22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egions.com/Insights/Commercial/Operations/managing-human-capital-in-a-pandemi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05ab00216_0_4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05ab0021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 Investor Responsibility Research Center Institute dan Harvard Law School dalam studinya </a:t>
            </a:r>
            <a:r>
              <a:rPr lang="en-US" sz="1150" b="1">
                <a:solidFill>
                  <a:srgbClr val="555555"/>
                </a:solidFill>
                <a:highlight>
                  <a:srgbClr val="FFFFFF"/>
                </a:highlight>
                <a:latin typeface="Roboto"/>
                <a:ea typeface="Roboto"/>
                <a:cs typeface="Roboto"/>
                <a:sym typeface="Roboto"/>
              </a:rPr>
              <a:t>menemukan hubungan yang signifikan antara kebijakan SDM dan hasil keuangan suatu organisasi. Kesimpulan yang mereka buat menunjukkan korelasi langsung antara kinerja sumber daya manusia dan kinerja keuangan, menginisiasi mereka untuk merekomendasikan SDM ke dalam investasi dan metrik.</a:t>
            </a:r>
            <a:endParaRPr sz="1150" b="1">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r>
              <a:rPr lang="en-US" sz="1150" b="1">
                <a:solidFill>
                  <a:srgbClr val="555555"/>
                </a:solidFill>
                <a:highlight>
                  <a:srgbClr val="FFFFFF"/>
                </a:highlight>
                <a:latin typeface="Roboto"/>
                <a:ea typeface="Roboto"/>
                <a:cs typeface="Roboto"/>
                <a:sym typeface="Roboto"/>
              </a:rPr>
              <a:t>Spesialis mengatakan bahwa 40% perusahaan mengaku gagal memaksimalkan pertumbuhan karena tidak berinvestasi dalam sumber daya manusia. </a:t>
            </a:r>
            <a:r>
              <a:rPr lang="en-US" sz="1150">
                <a:solidFill>
                  <a:srgbClr val="555555"/>
                </a:solidFill>
                <a:highlight>
                  <a:srgbClr val="FFFFFF"/>
                </a:highlight>
                <a:latin typeface="Roboto"/>
                <a:ea typeface="Roboto"/>
                <a:cs typeface="Roboto"/>
                <a:sym typeface="Roboto"/>
              </a:rPr>
              <a:t>Jika Anda berada dalam situasi ini, maka yang paling Anda butuhkan saat ini adalah pendekatan “</a:t>
            </a:r>
            <a:r>
              <a:rPr lang="en-US" sz="1150" i="1">
                <a:solidFill>
                  <a:srgbClr val="555555"/>
                </a:solidFill>
                <a:highlight>
                  <a:srgbClr val="FFFFFF"/>
                </a:highlight>
                <a:latin typeface="Roboto"/>
                <a:ea typeface="Roboto"/>
                <a:cs typeface="Roboto"/>
                <a:sym typeface="Roboto"/>
              </a:rPr>
              <a:t>human capital</a:t>
            </a:r>
            <a:r>
              <a:rPr lang="en-US" sz="1150">
                <a:solidFill>
                  <a:srgbClr val="555555"/>
                </a:solidFill>
                <a:highlight>
                  <a:srgbClr val="FFFFFF"/>
                </a:highlight>
                <a:latin typeface="Roboto"/>
                <a:ea typeface="Roboto"/>
                <a:cs typeface="Roboto"/>
                <a:sym typeface="Roboto"/>
              </a:rPr>
              <a:t>”</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r>
              <a:rPr lang="en-US" sz="1150">
                <a:solidFill>
                  <a:srgbClr val="555555"/>
                </a:solidFill>
                <a:highlight>
                  <a:srgbClr val="FFFFFF"/>
                </a:highlight>
                <a:latin typeface="Roboto"/>
                <a:ea typeface="Roboto"/>
                <a:cs typeface="Roboto"/>
                <a:sym typeface="Roboto"/>
              </a:rPr>
              <a:t>Reference:</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800"/>
              </a:spcAft>
              <a:buNone/>
            </a:pPr>
            <a:r>
              <a:rPr lang="en-US" sz="1150">
                <a:solidFill>
                  <a:srgbClr val="555555"/>
                </a:solidFill>
                <a:highlight>
                  <a:srgbClr val="FFFFFF"/>
                </a:highlight>
                <a:latin typeface="Roboto"/>
                <a:ea typeface="Roboto"/>
                <a:cs typeface="Roboto"/>
                <a:sym typeface="Roboto"/>
              </a:rPr>
              <a:t>https://id.hrnote.asia/orgdevelopment/perbedaan-hrm-hcm-200722/</a:t>
            </a:r>
            <a:endParaRPr sz="1150">
              <a:solidFill>
                <a:srgbClr val="555555"/>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c81468532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10c81468532_0_2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f885681d0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10f885681d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07cac3cd0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07cac3cd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07cac3cd0_0_1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107cac3cd0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Reference:</a:t>
            </a:r>
            <a:endParaRPr/>
          </a:p>
          <a:p>
            <a:pPr marL="0" lvl="0" indent="0" algn="l" rtl="0">
              <a:spcBef>
                <a:spcPts val="0"/>
              </a:spcBef>
              <a:spcAft>
                <a:spcPts val="0"/>
              </a:spcAft>
              <a:buNone/>
            </a:pPr>
            <a:r>
              <a:rPr lang="en-US"/>
              <a:t>https://www.c2essentials.com/resources/the-five-steps-of-human-resources-planning/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07cac3cd0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1107cac3cd0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07cac3cd0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07cac3cd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07cac3cd0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107cac3cd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07cac3cd0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107cac3cd0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07cac3cd0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07cac3cd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07cac3cd0_0_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07cac3cd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Kompensasi adalah total biaya yang harus dibayar kepada karyawan.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07cac3cd0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1107cac3cd0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07cac3cd0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1107cac3cd0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05ab00216_0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reference:</a:t>
            </a:r>
            <a:endParaRPr/>
          </a:p>
          <a:p>
            <a:pPr marL="0" lvl="0" indent="0" algn="l" rtl="0">
              <a:lnSpc>
                <a:spcPct val="100000"/>
              </a:lnSpc>
              <a:spcBef>
                <a:spcPts val="0"/>
              </a:spcBef>
              <a:spcAft>
                <a:spcPts val="0"/>
              </a:spcAft>
              <a:buSzPts val="1100"/>
              <a:buNone/>
            </a:pPr>
            <a:r>
              <a:rPr lang="en-US" u="sng">
                <a:solidFill>
                  <a:schemeClr val="hlink"/>
                </a:solidFill>
                <a:hlinkClick r:id="rId3"/>
              </a:rPr>
              <a:t>https://www.regions.com/Insights/Commercial/Operations/managing-human-capital-in-a-pandemic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https://manajemen.ipb.ac.id/the-future-of-human-capital-after-pandemic/</a:t>
            </a:r>
            <a:endParaRPr/>
          </a:p>
        </p:txBody>
      </p:sp>
      <p:sp>
        <p:nvSpPr>
          <p:cNvPr id="296" name="Google Shape;296;g1105ab00216_0_4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0f885681d0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10f885681d0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Reference:</a:t>
            </a:r>
            <a:endParaRPr/>
          </a:p>
          <a:p>
            <a:pPr marL="0" lvl="0" indent="0" algn="l" rtl="0">
              <a:lnSpc>
                <a:spcPct val="100000"/>
              </a:lnSpc>
              <a:spcBef>
                <a:spcPts val="0"/>
              </a:spcBef>
              <a:spcAft>
                <a:spcPts val="0"/>
              </a:spcAft>
              <a:buSzPts val="1100"/>
              <a:buNone/>
            </a:pPr>
            <a:r>
              <a:rPr lang="en-US"/>
              <a:t>https://www.weforum.org/agenda/2020/08/6-ways-covid-19-will-advance-human-capital-strategies-and-governance/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107cac3cd0_0_1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1107cac3cd0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Reference:</a:t>
            </a:r>
            <a:endParaRPr/>
          </a:p>
          <a:p>
            <a:pPr marL="0" lvl="0" indent="0" algn="l" rtl="0">
              <a:lnSpc>
                <a:spcPct val="100000"/>
              </a:lnSpc>
              <a:spcBef>
                <a:spcPts val="0"/>
              </a:spcBef>
              <a:spcAft>
                <a:spcPts val="0"/>
              </a:spcAft>
              <a:buSzPts val="1100"/>
              <a:buNone/>
            </a:pPr>
            <a:r>
              <a:rPr lang="en-US"/>
              <a:t>https://www.weforum.org/agenda/2020/08/6-ways-covid-19-will-advance-human-capital-strategies-and-governance/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07cac3cd0_0_1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107cac3cd0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05ab00216_0_4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1105ab00216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107cac3cd0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107cac3cd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474747"/>
                </a:solidFill>
                <a:highlight>
                  <a:srgbClr val="FFFFFF"/>
                </a:highlight>
                <a:latin typeface="Times New Roman"/>
                <a:ea typeface="Times New Roman"/>
                <a:cs typeface="Times New Roman"/>
                <a:sym typeface="Times New Roman"/>
              </a:rPr>
              <a:t>There's a difference. One is considered a benefit, while the other is simply a way of working. "Working from home" is a temporary situation, while remote working is an entirely different approach to getting things done. That difference is an extremely important distinction that deserves some attention.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07cac3cd0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Bahan Diskusi:</a:t>
            </a:r>
            <a:endParaRPr/>
          </a:p>
          <a:p>
            <a:pPr marL="0" lvl="0" indent="0" algn="l" rtl="0">
              <a:lnSpc>
                <a:spcPct val="100000"/>
              </a:lnSpc>
              <a:spcBef>
                <a:spcPts val="0"/>
              </a:spcBef>
              <a:spcAft>
                <a:spcPts val="0"/>
              </a:spcAft>
              <a:buSzPts val="1100"/>
              <a:buNone/>
            </a:pPr>
            <a:r>
              <a:rPr lang="en-US"/>
              <a:t>https://www.groupdiscussionideas.com/work-from-home-pros-cons/?pdf=27987</a:t>
            </a:r>
            <a:endParaRPr/>
          </a:p>
        </p:txBody>
      </p:sp>
      <p:sp>
        <p:nvSpPr>
          <p:cNvPr id="342" name="Google Shape;342;g1107cac3cd0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05ab00216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1105ab00216_0_3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07cac3cd0_0_1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107cac3cd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07cac3cd0_0_1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107cac3cd0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07cac3cd0_0_1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07cac3cd0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c81468532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0c81468532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5ab00216_0_3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105ab00216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c81468532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0c81468532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5ab00216_0_3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105ab00216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5ab00216_0_3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1105ab00216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05ab00216_0_3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05ab00216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105ab00216_0_288"/>
          <p:cNvSpPr/>
          <p:nvPr/>
        </p:nvSpPr>
        <p:spPr>
          <a:xfrm>
            <a:off x="3664445" y="998400"/>
            <a:ext cx="4860000" cy="4861200"/>
          </a:xfrm>
          <a:prstGeom prst="rect">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1" name="Google Shape;11;g1105ab00216_0_288"/>
          <p:cNvSpPr/>
          <p:nvPr/>
        </p:nvSpPr>
        <p:spPr>
          <a:xfrm>
            <a:off x="3989561" y="1323600"/>
            <a:ext cx="42096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2" name="Google Shape;12;g1105ab00216_0_288"/>
          <p:cNvSpPr txBox="1">
            <a:spLocks noGrp="1"/>
          </p:cNvSpPr>
          <p:nvPr>
            <p:ph type="ctrTitle"/>
          </p:nvPr>
        </p:nvSpPr>
        <p:spPr>
          <a:xfrm>
            <a:off x="4127258" y="2169600"/>
            <a:ext cx="3934200" cy="2112300"/>
          </a:xfrm>
          <a:prstGeom prst="rect">
            <a:avLst/>
          </a:prstGeom>
        </p:spPr>
        <p:txBody>
          <a:bodyPr spcFirstLastPara="1" wrap="square" lIns="121875" tIns="121875" rIns="121875" bIns="121875" anchor="ctr" anchorCtr="0">
            <a:normAutofit/>
          </a:bodyPr>
          <a:lstStyle>
            <a:lvl1pPr lvl="0" algn="ctr">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13" name="Google Shape;13;g1105ab00216_0_288"/>
          <p:cNvSpPr txBox="1">
            <a:spLocks noGrp="1"/>
          </p:cNvSpPr>
          <p:nvPr>
            <p:ph type="subTitle" idx="1"/>
          </p:nvPr>
        </p:nvSpPr>
        <p:spPr>
          <a:xfrm>
            <a:off x="4127408" y="4355907"/>
            <a:ext cx="3934200" cy="935100"/>
          </a:xfrm>
          <a:prstGeom prst="rect">
            <a:avLst/>
          </a:prstGeom>
        </p:spPr>
        <p:txBody>
          <a:bodyPr spcFirstLastPara="1" wrap="square" lIns="121875" tIns="121875" rIns="121875" bIns="121875" anchor="b" anchorCtr="0">
            <a:normAutofit/>
          </a:bodyPr>
          <a:lstStyle>
            <a:lvl1pPr lvl="0" algn="ctr">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14" name="Google Shape;14;g1105ab00216_0_288"/>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105ab00216_0_32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50" name="Google Shape;50;g1105ab00216_0_327"/>
          <p:cNvSpPr txBox="1">
            <a:spLocks noGrp="1"/>
          </p:cNvSpPr>
          <p:nvPr>
            <p:ph type="title" hasCustomPrompt="1"/>
          </p:nvPr>
        </p:nvSpPr>
        <p:spPr>
          <a:xfrm>
            <a:off x="415492" y="1644133"/>
            <a:ext cx="11357700" cy="2146800"/>
          </a:xfrm>
          <a:prstGeom prst="rect">
            <a:avLst/>
          </a:prstGeom>
        </p:spPr>
        <p:txBody>
          <a:bodyPr spcFirstLastPara="1" wrap="square" lIns="121875" tIns="121875" rIns="121875" bIns="121875" anchor="b" anchorCtr="0">
            <a:normAutofit/>
          </a:bodyPr>
          <a:lstStyle>
            <a:lvl1pPr lvl="0" algn="ctr">
              <a:spcBef>
                <a:spcPts val="0"/>
              </a:spcBef>
              <a:spcAft>
                <a:spcPts val="0"/>
              </a:spcAft>
              <a:buSzPts val="13300"/>
              <a:buFont typeface="Lato"/>
              <a:buNone/>
              <a:defRPr sz="13300">
                <a:latin typeface="Lato"/>
                <a:ea typeface="Lato"/>
                <a:cs typeface="Lato"/>
                <a:sym typeface="Lato"/>
              </a:defRPr>
            </a:lvl1pPr>
            <a:lvl2pPr lvl="1" algn="ctr">
              <a:spcBef>
                <a:spcPts val="0"/>
              </a:spcBef>
              <a:spcAft>
                <a:spcPts val="0"/>
              </a:spcAft>
              <a:buSzPts val="13300"/>
              <a:buFont typeface="Lato"/>
              <a:buNone/>
              <a:defRPr sz="13300">
                <a:latin typeface="Lato"/>
                <a:ea typeface="Lato"/>
                <a:cs typeface="Lato"/>
                <a:sym typeface="Lato"/>
              </a:defRPr>
            </a:lvl2pPr>
            <a:lvl3pPr lvl="2" algn="ctr">
              <a:spcBef>
                <a:spcPts val="0"/>
              </a:spcBef>
              <a:spcAft>
                <a:spcPts val="0"/>
              </a:spcAft>
              <a:buSzPts val="13300"/>
              <a:buFont typeface="Lato"/>
              <a:buNone/>
              <a:defRPr sz="13300">
                <a:latin typeface="Lato"/>
                <a:ea typeface="Lato"/>
                <a:cs typeface="Lato"/>
                <a:sym typeface="Lato"/>
              </a:defRPr>
            </a:lvl3pPr>
            <a:lvl4pPr lvl="3" algn="ctr">
              <a:spcBef>
                <a:spcPts val="0"/>
              </a:spcBef>
              <a:spcAft>
                <a:spcPts val="0"/>
              </a:spcAft>
              <a:buSzPts val="13300"/>
              <a:buFont typeface="Lato"/>
              <a:buNone/>
              <a:defRPr sz="13300">
                <a:latin typeface="Lato"/>
                <a:ea typeface="Lato"/>
                <a:cs typeface="Lato"/>
                <a:sym typeface="Lato"/>
              </a:defRPr>
            </a:lvl4pPr>
            <a:lvl5pPr lvl="4" algn="ctr">
              <a:spcBef>
                <a:spcPts val="0"/>
              </a:spcBef>
              <a:spcAft>
                <a:spcPts val="0"/>
              </a:spcAft>
              <a:buSzPts val="13300"/>
              <a:buFont typeface="Lato"/>
              <a:buNone/>
              <a:defRPr sz="13300">
                <a:latin typeface="Lato"/>
                <a:ea typeface="Lato"/>
                <a:cs typeface="Lato"/>
                <a:sym typeface="Lato"/>
              </a:defRPr>
            </a:lvl5pPr>
            <a:lvl6pPr lvl="5" algn="ctr">
              <a:spcBef>
                <a:spcPts val="0"/>
              </a:spcBef>
              <a:spcAft>
                <a:spcPts val="0"/>
              </a:spcAft>
              <a:buSzPts val="13300"/>
              <a:buFont typeface="Lato"/>
              <a:buNone/>
              <a:defRPr sz="13300">
                <a:latin typeface="Lato"/>
                <a:ea typeface="Lato"/>
                <a:cs typeface="Lato"/>
                <a:sym typeface="Lato"/>
              </a:defRPr>
            </a:lvl6pPr>
            <a:lvl7pPr lvl="6" algn="ctr">
              <a:spcBef>
                <a:spcPts val="0"/>
              </a:spcBef>
              <a:spcAft>
                <a:spcPts val="0"/>
              </a:spcAft>
              <a:buSzPts val="13300"/>
              <a:buFont typeface="Lato"/>
              <a:buNone/>
              <a:defRPr sz="13300">
                <a:latin typeface="Lato"/>
                <a:ea typeface="Lato"/>
                <a:cs typeface="Lato"/>
                <a:sym typeface="Lato"/>
              </a:defRPr>
            </a:lvl7pPr>
            <a:lvl8pPr lvl="7" algn="ctr">
              <a:spcBef>
                <a:spcPts val="0"/>
              </a:spcBef>
              <a:spcAft>
                <a:spcPts val="0"/>
              </a:spcAft>
              <a:buSzPts val="13300"/>
              <a:buFont typeface="Lato"/>
              <a:buNone/>
              <a:defRPr sz="13300">
                <a:latin typeface="Lato"/>
                <a:ea typeface="Lato"/>
                <a:cs typeface="Lato"/>
                <a:sym typeface="Lato"/>
              </a:defRPr>
            </a:lvl8pPr>
            <a:lvl9pPr lvl="8" algn="ctr">
              <a:spcBef>
                <a:spcPts val="0"/>
              </a:spcBef>
              <a:spcAft>
                <a:spcPts val="0"/>
              </a:spcAft>
              <a:buSzPts val="13300"/>
              <a:buFont typeface="Lato"/>
              <a:buNone/>
              <a:defRPr sz="13300">
                <a:latin typeface="Lato"/>
                <a:ea typeface="Lato"/>
                <a:cs typeface="Lato"/>
                <a:sym typeface="Lato"/>
              </a:defRPr>
            </a:lvl9pPr>
          </a:lstStyle>
          <a:p>
            <a:r>
              <a:t>xx%</a:t>
            </a:r>
          </a:p>
        </p:txBody>
      </p:sp>
      <p:sp>
        <p:nvSpPr>
          <p:cNvPr id="51" name="Google Shape;51;g1105ab00216_0_327"/>
          <p:cNvSpPr txBox="1">
            <a:spLocks noGrp="1"/>
          </p:cNvSpPr>
          <p:nvPr>
            <p:ph type="body" idx="1"/>
          </p:nvPr>
        </p:nvSpPr>
        <p:spPr>
          <a:xfrm>
            <a:off x="415492" y="3892600"/>
            <a:ext cx="11357700" cy="1428900"/>
          </a:xfrm>
          <a:prstGeom prst="rect">
            <a:avLst/>
          </a:prstGeom>
        </p:spPr>
        <p:txBody>
          <a:bodyPr spcFirstLastPara="1" wrap="square" lIns="121875" tIns="121875" rIns="121875" bIns="121875"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2" name="Google Shape;52;g1105ab00216_0_327"/>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g1105ab00216_0_332"/>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5"/>
        <p:cNvGrpSpPr/>
        <p:nvPr/>
      </p:nvGrpSpPr>
      <p:grpSpPr>
        <a:xfrm>
          <a:off x="0" y="0"/>
          <a:ext cx="0" cy="0"/>
          <a:chOff x="0" y="0"/>
          <a:chExt cx="0" cy="0"/>
        </a:xfrm>
      </p:grpSpPr>
      <p:pic>
        <p:nvPicPr>
          <p:cNvPr id="56" name="Google Shape;56;g1105ab00216_0_334" descr="A picture containing text, outdoor&#10;&#10;Description automatically generated"/>
          <p:cNvPicPr preferRelativeResize="0"/>
          <p:nvPr/>
        </p:nvPicPr>
        <p:blipFill rotWithShape="1">
          <a:blip r:embed="rId2">
            <a:alphaModFix amt="10000"/>
          </a:blip>
          <a:srcRect t="24784" r="269" b="33129"/>
          <a:stretch/>
        </p:blipFill>
        <p:spPr>
          <a:xfrm>
            <a:off x="1" y="-1"/>
            <a:ext cx="12188823" cy="6858002"/>
          </a:xfrm>
          <a:prstGeom prst="rect">
            <a:avLst/>
          </a:prstGeom>
          <a:noFill/>
          <a:ln>
            <a:noFill/>
          </a:ln>
        </p:spPr>
      </p:pic>
      <p:sp>
        <p:nvSpPr>
          <p:cNvPr id="57" name="Google Shape;57;g1105ab00216_0_334"/>
          <p:cNvSpPr txBox="1">
            <a:spLocks noGrp="1"/>
          </p:cNvSpPr>
          <p:nvPr>
            <p:ph type="title"/>
          </p:nvPr>
        </p:nvSpPr>
        <p:spPr>
          <a:xfrm>
            <a:off x="876140" y="1020387"/>
            <a:ext cx="10360200" cy="1904100"/>
          </a:xfrm>
          <a:prstGeom prst="rect">
            <a:avLst/>
          </a:prstGeom>
          <a:noFill/>
          <a:ln>
            <a:noFill/>
          </a:ln>
        </p:spPr>
        <p:txBody>
          <a:bodyPr spcFirstLastPara="1" wrap="square" lIns="117200" tIns="58600" rIns="117200" bIns="58600" anchor="ctr" anchorCtr="0">
            <a:normAutofit/>
          </a:bodyPr>
          <a:lstStyle>
            <a:lvl1pPr lvl="0" algn="ctr" rtl="0">
              <a:lnSpc>
                <a:spcPct val="10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g1105ab00216_0_334"/>
          <p:cNvSpPr/>
          <p:nvPr/>
        </p:nvSpPr>
        <p:spPr>
          <a:xfrm>
            <a:off x="0" y="3200400"/>
            <a:ext cx="12188700" cy="914400"/>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59" name="Google Shape;59;g1105ab00216_0_334"/>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rtl="0">
              <a:lnSpc>
                <a:spcPct val="100000"/>
              </a:lnSpc>
              <a:spcBef>
                <a:spcPts val="240"/>
              </a:spcBef>
              <a:spcAft>
                <a:spcPts val="0"/>
              </a:spcAft>
              <a:buClr>
                <a:schemeClr val="lt1"/>
              </a:buClr>
              <a:buSzPts val="1200"/>
              <a:buNone/>
              <a:defRPr sz="1200">
                <a:solidFill>
                  <a:schemeClr val="lt1"/>
                </a:solidFill>
              </a:defRPr>
            </a:lvl1pPr>
            <a:lvl2pPr marL="914400" lvl="1" indent="-304800" algn="l" rtl="0">
              <a:lnSpc>
                <a:spcPct val="100000"/>
              </a:lnSpc>
              <a:spcBef>
                <a:spcPts val="240"/>
              </a:spcBef>
              <a:spcAft>
                <a:spcPts val="0"/>
              </a:spcAft>
              <a:buClr>
                <a:schemeClr val="dk1"/>
              </a:buClr>
              <a:buSzPts val="1200"/>
              <a:buChar char="–"/>
              <a:defRPr sz="1200"/>
            </a:lvl2pPr>
            <a:lvl3pPr marL="1371600" lvl="2" indent="-304800" algn="l" rtl="0">
              <a:lnSpc>
                <a:spcPct val="100000"/>
              </a:lnSpc>
              <a:spcBef>
                <a:spcPts val="240"/>
              </a:spcBef>
              <a:spcAft>
                <a:spcPts val="0"/>
              </a:spcAft>
              <a:buClr>
                <a:schemeClr val="dk1"/>
              </a:buClr>
              <a:buSzPts val="1200"/>
              <a:buChar char="•"/>
              <a:defRPr sz="1200"/>
            </a:lvl3pPr>
            <a:lvl4pPr marL="1828800" lvl="3" indent="-304800" algn="l" rtl="0">
              <a:lnSpc>
                <a:spcPct val="100000"/>
              </a:lnSpc>
              <a:spcBef>
                <a:spcPts val="240"/>
              </a:spcBef>
              <a:spcAft>
                <a:spcPts val="0"/>
              </a:spcAft>
              <a:buClr>
                <a:schemeClr val="dk1"/>
              </a:buClr>
              <a:buSzPts val="1200"/>
              <a:buChar char="–"/>
              <a:defRPr sz="1200"/>
            </a:lvl4pPr>
            <a:lvl5pPr marL="2286000" lvl="4" indent="-304800" algn="l" rtl="0">
              <a:lnSpc>
                <a:spcPct val="100000"/>
              </a:lnSpc>
              <a:spcBef>
                <a:spcPts val="240"/>
              </a:spcBef>
              <a:spcAft>
                <a:spcPts val="0"/>
              </a:spcAft>
              <a:buClr>
                <a:schemeClr val="dk1"/>
              </a:buClr>
              <a:buSzPts val="1200"/>
              <a:buChar char="»"/>
              <a:defRPr sz="12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0" name="Google Shape;60;g1105ab00216_0_334"/>
          <p:cNvSpPr txBox="1">
            <a:spLocks noGrp="1"/>
          </p:cNvSpPr>
          <p:nvPr>
            <p:ph type="body" idx="2"/>
          </p:nvPr>
        </p:nvSpPr>
        <p:spPr>
          <a:xfrm>
            <a:off x="379412"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rtl="0">
              <a:lnSpc>
                <a:spcPct val="100000"/>
              </a:lnSpc>
              <a:spcBef>
                <a:spcPts val="240"/>
              </a:spcBef>
              <a:spcAft>
                <a:spcPts val="0"/>
              </a:spcAft>
              <a:buClr>
                <a:schemeClr val="lt1"/>
              </a:buClr>
              <a:buSzPts val="1200"/>
              <a:buNone/>
              <a:defRPr sz="1200">
                <a:solidFill>
                  <a:schemeClr val="lt1"/>
                </a:solidFill>
              </a:defRPr>
            </a:lvl1pPr>
            <a:lvl2pPr marL="914400" lvl="1" indent="-304800" algn="l" rtl="0">
              <a:lnSpc>
                <a:spcPct val="100000"/>
              </a:lnSpc>
              <a:spcBef>
                <a:spcPts val="240"/>
              </a:spcBef>
              <a:spcAft>
                <a:spcPts val="0"/>
              </a:spcAft>
              <a:buClr>
                <a:schemeClr val="dk1"/>
              </a:buClr>
              <a:buSzPts val="1200"/>
              <a:buChar char="–"/>
              <a:defRPr sz="1200"/>
            </a:lvl2pPr>
            <a:lvl3pPr marL="1371600" lvl="2" indent="-304800" algn="l" rtl="0">
              <a:lnSpc>
                <a:spcPct val="100000"/>
              </a:lnSpc>
              <a:spcBef>
                <a:spcPts val="240"/>
              </a:spcBef>
              <a:spcAft>
                <a:spcPts val="0"/>
              </a:spcAft>
              <a:buClr>
                <a:schemeClr val="dk1"/>
              </a:buClr>
              <a:buSzPts val="1200"/>
              <a:buChar char="•"/>
              <a:defRPr sz="1200"/>
            </a:lvl3pPr>
            <a:lvl4pPr marL="1828800" lvl="3" indent="-304800" algn="l" rtl="0">
              <a:lnSpc>
                <a:spcPct val="100000"/>
              </a:lnSpc>
              <a:spcBef>
                <a:spcPts val="240"/>
              </a:spcBef>
              <a:spcAft>
                <a:spcPts val="0"/>
              </a:spcAft>
              <a:buClr>
                <a:schemeClr val="dk1"/>
              </a:buClr>
              <a:buSzPts val="1200"/>
              <a:buChar char="–"/>
              <a:defRPr sz="1200"/>
            </a:lvl4pPr>
            <a:lvl5pPr marL="2286000" lvl="4" indent="-304800" algn="l" rtl="0">
              <a:lnSpc>
                <a:spcPct val="100000"/>
              </a:lnSpc>
              <a:spcBef>
                <a:spcPts val="240"/>
              </a:spcBef>
              <a:spcAft>
                <a:spcPts val="0"/>
              </a:spcAft>
              <a:buClr>
                <a:schemeClr val="dk1"/>
              </a:buClr>
              <a:buSzPts val="1200"/>
              <a:buChar char="»"/>
              <a:defRPr sz="1200"/>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1" name="Google Shape;61;g1105ab00216_0_334"/>
          <p:cNvSpPr>
            <a:spLocks noGrp="1"/>
          </p:cNvSpPr>
          <p:nvPr>
            <p:ph type="pic" idx="3"/>
          </p:nvPr>
        </p:nvSpPr>
        <p:spPr>
          <a:xfrm>
            <a:off x="9555230" y="4270861"/>
            <a:ext cx="1752600" cy="1682100"/>
          </a:xfrm>
          <a:prstGeom prst="flowChartConnector">
            <a:avLst/>
          </a:prstGeom>
          <a:noFill/>
          <a:ln>
            <a:noFill/>
          </a:ln>
        </p:spPr>
      </p:sp>
      <p:sp>
        <p:nvSpPr>
          <p:cNvPr id="62" name="Google Shape;62;g1105ab00216_0_334"/>
          <p:cNvSpPr txBox="1">
            <a:spLocks noGrp="1"/>
          </p:cNvSpPr>
          <p:nvPr>
            <p:ph type="body" idx="4"/>
          </p:nvPr>
        </p:nvSpPr>
        <p:spPr>
          <a:xfrm>
            <a:off x="608012" y="3276600"/>
            <a:ext cx="10896600" cy="719100"/>
          </a:xfrm>
          <a:prstGeom prst="rect">
            <a:avLst/>
          </a:prstGeom>
          <a:noFill/>
          <a:ln>
            <a:noFill/>
          </a:ln>
        </p:spPr>
        <p:txBody>
          <a:bodyPr spcFirstLastPara="1" wrap="square" lIns="117200" tIns="58600" rIns="117200" bIns="58600" anchor="t" anchorCtr="0">
            <a:normAutofit/>
          </a:bodyPr>
          <a:lstStyle>
            <a:lvl1pPr marL="457200" lvl="0" indent="-228600" algn="l" rtl="0">
              <a:lnSpc>
                <a:spcPct val="100000"/>
              </a:lnSpc>
              <a:spcBef>
                <a:spcPts val="820"/>
              </a:spcBef>
              <a:spcAft>
                <a:spcPts val="0"/>
              </a:spcAft>
              <a:buClr>
                <a:schemeClr val="dk1"/>
              </a:buClr>
              <a:buSzPts val="4100"/>
              <a:buNone/>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Meet_the_team1">
  <p:cSld name="4_Meet_the_team1">
    <p:spTree>
      <p:nvGrpSpPr>
        <p:cNvPr id="1" name="Shape 63"/>
        <p:cNvGrpSpPr/>
        <p:nvPr/>
      </p:nvGrpSpPr>
      <p:grpSpPr>
        <a:xfrm>
          <a:off x="0" y="0"/>
          <a:ext cx="0" cy="0"/>
          <a:chOff x="0" y="0"/>
          <a:chExt cx="0" cy="0"/>
        </a:xfrm>
      </p:grpSpPr>
    </p:spTree>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g1105ab00216_0_343"/>
          <p:cNvSpPr>
            <a:spLocks noGrp="1"/>
          </p:cNvSpPr>
          <p:nvPr>
            <p:ph type="pic" idx="2"/>
          </p:nvPr>
        </p:nvSpPr>
        <p:spPr>
          <a:xfrm>
            <a:off x="0" y="0"/>
            <a:ext cx="12188700" cy="4343400"/>
          </a:xfrm>
          <a:prstGeom prst="rect">
            <a:avLst/>
          </a:prstGeom>
          <a:noFill/>
          <a:ln>
            <a:noFill/>
          </a:ln>
        </p:spPr>
      </p:sp>
    </p:spTree>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g1105ab00216_0_345"/>
          <p:cNvSpPr txBox="1">
            <a:spLocks noGrp="1"/>
          </p:cNvSpPr>
          <p:nvPr>
            <p:ph type="title"/>
          </p:nvPr>
        </p:nvSpPr>
        <p:spPr>
          <a:xfrm>
            <a:off x="609441" y="274639"/>
            <a:ext cx="10969800" cy="1143000"/>
          </a:xfrm>
          <a:prstGeom prst="rect">
            <a:avLst/>
          </a:prstGeom>
          <a:noFill/>
          <a:ln>
            <a:noFill/>
          </a:ln>
        </p:spPr>
        <p:txBody>
          <a:bodyPr spcFirstLastPara="1" wrap="square" lIns="117200" tIns="58600" rIns="117200" bIns="586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g1105ab00216_0_345"/>
          <p:cNvSpPr txBox="1">
            <a:spLocks noGrp="1"/>
          </p:cNvSpPr>
          <p:nvPr>
            <p:ph type="body" idx="1"/>
          </p:nvPr>
        </p:nvSpPr>
        <p:spPr>
          <a:xfrm>
            <a:off x="609441" y="1600200"/>
            <a:ext cx="10969800" cy="4526100"/>
          </a:xfrm>
          <a:prstGeom prst="rect">
            <a:avLst/>
          </a:prstGeom>
          <a:noFill/>
          <a:ln>
            <a:noFill/>
          </a:ln>
        </p:spPr>
        <p:txBody>
          <a:bodyPr spcFirstLastPara="1" wrap="square" lIns="117200" tIns="58600" rIns="117200" bIns="586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9" name="Google Shape;69;g1105ab00216_0_345"/>
          <p:cNvSpPr txBox="1">
            <a:spLocks noGrp="1"/>
          </p:cNvSpPr>
          <p:nvPr>
            <p:ph type="dt" idx="10"/>
          </p:nvPr>
        </p:nvSpPr>
        <p:spPr>
          <a:xfrm>
            <a:off x="609441" y="6356353"/>
            <a:ext cx="2844000" cy="365100"/>
          </a:xfrm>
          <a:prstGeom prst="rect">
            <a:avLst/>
          </a:prstGeom>
          <a:noFill/>
          <a:ln>
            <a:noFill/>
          </a:ln>
        </p:spPr>
        <p:txBody>
          <a:bodyPr spcFirstLastPara="1" wrap="square" lIns="117200" tIns="58600" rIns="117200" bIns="586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g1105ab00216_0_345"/>
          <p:cNvSpPr txBox="1">
            <a:spLocks noGrp="1"/>
          </p:cNvSpPr>
          <p:nvPr>
            <p:ph type="ftr" idx="11"/>
          </p:nvPr>
        </p:nvSpPr>
        <p:spPr>
          <a:xfrm>
            <a:off x="4164515" y="6356353"/>
            <a:ext cx="3859800" cy="365100"/>
          </a:xfrm>
          <a:prstGeom prst="rect">
            <a:avLst/>
          </a:prstGeom>
          <a:noFill/>
          <a:ln>
            <a:noFill/>
          </a:ln>
        </p:spPr>
        <p:txBody>
          <a:bodyPr spcFirstLastPara="1" wrap="square" lIns="117200" tIns="58600" rIns="117200" bIns="586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g1105ab00216_0_345"/>
          <p:cNvSpPr txBox="1">
            <a:spLocks noGrp="1"/>
          </p:cNvSpPr>
          <p:nvPr>
            <p:ph type="sldNum" idx="12"/>
          </p:nvPr>
        </p:nvSpPr>
        <p:spPr>
          <a:xfrm>
            <a:off x="8735325" y="6356353"/>
            <a:ext cx="2844000" cy="365100"/>
          </a:xfrm>
          <a:prstGeom prst="rect">
            <a:avLst/>
          </a:prstGeom>
          <a:noFill/>
          <a:ln>
            <a:noFill/>
          </a:ln>
        </p:spPr>
        <p:txBody>
          <a:bodyPr spcFirstLastPara="1" wrap="square" lIns="117200" tIns="58600" rIns="117200" bIns="586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g1105ab00216_0_294"/>
          <p:cNvSpPr txBox="1">
            <a:spLocks noGrp="1"/>
          </p:cNvSpPr>
          <p:nvPr>
            <p:ph type="title"/>
          </p:nvPr>
        </p:nvSpPr>
        <p:spPr>
          <a:xfrm>
            <a:off x="679223" y="1898500"/>
            <a:ext cx="10830300" cy="2397600"/>
          </a:xfrm>
          <a:prstGeom prst="rect">
            <a:avLst/>
          </a:prstGeom>
        </p:spPr>
        <p:txBody>
          <a:bodyPr spcFirstLastPara="1" wrap="square" lIns="121875" tIns="121875" rIns="121875" bIns="121875" anchor="ctr" anchorCtr="0">
            <a:normAutofit/>
          </a:bodyPr>
          <a:lstStyle>
            <a:lvl1pPr lvl="0"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17" name="Google Shape;17;g1105ab00216_0_294"/>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g1105ab00216_0_29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 name="Google Shape;20;g1105ab00216_0_297"/>
          <p:cNvSpPr txBox="1">
            <a:spLocks noGrp="1"/>
          </p:cNvSpPr>
          <p:nvPr>
            <p:ph type="title"/>
          </p:nvPr>
        </p:nvSpPr>
        <p:spPr>
          <a:xfrm>
            <a:off x="415492" y="521800"/>
            <a:ext cx="11357700" cy="834900"/>
          </a:xfrm>
          <a:prstGeom prst="rect">
            <a:avLst/>
          </a:prstGeom>
        </p:spPr>
        <p:txBody>
          <a:bodyPr spcFirstLastPara="1" wrap="square" lIns="121875" tIns="121875" rIns="121875" bIns="121875" anchor="t"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1" name="Google Shape;21;g1105ab00216_0_297"/>
          <p:cNvSpPr txBox="1">
            <a:spLocks noGrp="1"/>
          </p:cNvSpPr>
          <p:nvPr>
            <p:ph type="body" idx="1"/>
          </p:nvPr>
        </p:nvSpPr>
        <p:spPr>
          <a:xfrm>
            <a:off x="415492" y="1536633"/>
            <a:ext cx="11357700" cy="4555200"/>
          </a:xfrm>
          <a:prstGeom prst="rect">
            <a:avLst/>
          </a:prstGeom>
        </p:spPr>
        <p:txBody>
          <a:bodyPr spcFirstLastPara="1" wrap="square" lIns="121875" tIns="121875" rIns="121875" bIns="121875"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2" name="Google Shape;22;g1105ab00216_0_297"/>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g1105ab00216_0_302"/>
          <p:cNvSpPr txBox="1">
            <a:spLocks noGrp="1"/>
          </p:cNvSpPr>
          <p:nvPr>
            <p:ph type="title"/>
          </p:nvPr>
        </p:nvSpPr>
        <p:spPr>
          <a:xfrm>
            <a:off x="415492" y="521800"/>
            <a:ext cx="11357700" cy="834900"/>
          </a:xfrm>
          <a:prstGeom prst="rect">
            <a:avLst/>
          </a:prstGeom>
        </p:spPr>
        <p:txBody>
          <a:bodyPr spcFirstLastPara="1" wrap="square" lIns="121875" tIns="121875" rIns="121875" bIns="121875" anchor="t"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5" name="Google Shape;25;g1105ab00216_0_302"/>
          <p:cNvSpPr txBox="1">
            <a:spLocks noGrp="1"/>
          </p:cNvSpPr>
          <p:nvPr>
            <p:ph type="body" idx="1"/>
          </p:nvPr>
        </p:nvSpPr>
        <p:spPr>
          <a:xfrm>
            <a:off x="415492" y="1536633"/>
            <a:ext cx="5331900" cy="4555200"/>
          </a:xfrm>
          <a:prstGeom prst="rect">
            <a:avLst/>
          </a:prstGeom>
        </p:spPr>
        <p:txBody>
          <a:bodyPr spcFirstLastPara="1" wrap="square" lIns="121875" tIns="121875" rIns="121875" bIns="121875"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6" name="Google Shape;26;g1105ab00216_0_302"/>
          <p:cNvSpPr txBox="1">
            <a:spLocks noGrp="1"/>
          </p:cNvSpPr>
          <p:nvPr>
            <p:ph type="body" idx="2"/>
          </p:nvPr>
        </p:nvSpPr>
        <p:spPr>
          <a:xfrm>
            <a:off x="6441522" y="1536633"/>
            <a:ext cx="5331900" cy="4555200"/>
          </a:xfrm>
          <a:prstGeom prst="rect">
            <a:avLst/>
          </a:prstGeom>
        </p:spPr>
        <p:txBody>
          <a:bodyPr spcFirstLastPara="1" wrap="square" lIns="121875" tIns="121875" rIns="121875" bIns="121875"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105ab00216_0_302"/>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g1105ab00216_0_307"/>
          <p:cNvSpPr txBox="1">
            <a:spLocks noGrp="1"/>
          </p:cNvSpPr>
          <p:nvPr>
            <p:ph type="title"/>
          </p:nvPr>
        </p:nvSpPr>
        <p:spPr>
          <a:xfrm>
            <a:off x="415492" y="521800"/>
            <a:ext cx="11357700" cy="834900"/>
          </a:xfrm>
          <a:prstGeom prst="rect">
            <a:avLst/>
          </a:prstGeom>
        </p:spPr>
        <p:txBody>
          <a:bodyPr spcFirstLastPara="1" wrap="square" lIns="121875" tIns="121875" rIns="121875" bIns="121875" anchor="t"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0" name="Google Shape;30;g1105ab00216_0_307"/>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g1105ab00216_0_310"/>
          <p:cNvSpPr txBox="1">
            <a:spLocks noGrp="1"/>
          </p:cNvSpPr>
          <p:nvPr>
            <p:ph type="title"/>
          </p:nvPr>
        </p:nvSpPr>
        <p:spPr>
          <a:xfrm>
            <a:off x="415492" y="740800"/>
            <a:ext cx="3743100" cy="1007700"/>
          </a:xfrm>
          <a:prstGeom prst="rect">
            <a:avLst/>
          </a:prstGeom>
        </p:spPr>
        <p:txBody>
          <a:bodyPr spcFirstLastPara="1" wrap="square" lIns="121875" tIns="121875" rIns="121875" bIns="121875"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3" name="Google Shape;33;g1105ab00216_0_310"/>
          <p:cNvSpPr txBox="1">
            <a:spLocks noGrp="1"/>
          </p:cNvSpPr>
          <p:nvPr>
            <p:ph type="body" idx="1"/>
          </p:nvPr>
        </p:nvSpPr>
        <p:spPr>
          <a:xfrm>
            <a:off x="415492" y="1855170"/>
            <a:ext cx="3743100" cy="4239300"/>
          </a:xfrm>
          <a:prstGeom prst="rect">
            <a:avLst/>
          </a:prstGeom>
        </p:spPr>
        <p:txBody>
          <a:bodyPr spcFirstLastPara="1" wrap="square" lIns="121875" tIns="121875" rIns="121875" bIns="121875"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1105ab00216_0_310"/>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g1105ab00216_0_314"/>
          <p:cNvSpPr txBox="1">
            <a:spLocks noGrp="1"/>
          </p:cNvSpPr>
          <p:nvPr>
            <p:ph type="title"/>
          </p:nvPr>
        </p:nvSpPr>
        <p:spPr>
          <a:xfrm>
            <a:off x="653496" y="701800"/>
            <a:ext cx="7489500" cy="5454300"/>
          </a:xfrm>
          <a:prstGeom prst="rect">
            <a:avLst/>
          </a:prstGeom>
        </p:spPr>
        <p:txBody>
          <a:bodyPr spcFirstLastPara="1" wrap="square" lIns="121875" tIns="121875" rIns="121875" bIns="121875" anchor="ctr" anchorCtr="0">
            <a:normAutofit/>
          </a:bodyPr>
          <a:lstStyle>
            <a:lvl1pPr lvl="0">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37" name="Google Shape;37;g1105ab00216_0_314"/>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g1105ab00216_0_317"/>
          <p:cNvSpPr/>
          <p:nvPr/>
        </p:nvSpPr>
        <p:spPr>
          <a:xfrm>
            <a:off x="6094413" y="-33"/>
            <a:ext cx="6094500" cy="6858000"/>
          </a:xfrm>
          <a:prstGeom prst="rect">
            <a:avLst/>
          </a:prstGeom>
          <a:solidFill>
            <a:schemeClr val="dk1"/>
          </a:solidFill>
          <a:ln>
            <a:noFill/>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cxnSp>
        <p:nvCxnSpPr>
          <p:cNvPr id="40" name="Google Shape;40;g1105ab00216_0_317"/>
          <p:cNvCxnSpPr/>
          <p:nvPr/>
        </p:nvCxnSpPr>
        <p:spPr>
          <a:xfrm>
            <a:off x="6704487"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g1105ab00216_0_317"/>
          <p:cNvSpPr txBox="1">
            <a:spLocks noGrp="1"/>
          </p:cNvSpPr>
          <p:nvPr>
            <p:ph type="title"/>
          </p:nvPr>
        </p:nvSpPr>
        <p:spPr>
          <a:xfrm>
            <a:off x="353908" y="1477267"/>
            <a:ext cx="5392200" cy="2244900"/>
          </a:xfrm>
          <a:prstGeom prst="rect">
            <a:avLst/>
          </a:prstGeom>
        </p:spPr>
        <p:txBody>
          <a:bodyPr spcFirstLastPara="1" wrap="square" lIns="121875" tIns="121875" rIns="121875" bIns="121875"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105ab00216_0_317"/>
          <p:cNvSpPr txBox="1">
            <a:spLocks noGrp="1"/>
          </p:cNvSpPr>
          <p:nvPr>
            <p:ph type="subTitle" idx="1"/>
          </p:nvPr>
        </p:nvSpPr>
        <p:spPr>
          <a:xfrm>
            <a:off x="353908" y="3793601"/>
            <a:ext cx="5392200" cy="1794000"/>
          </a:xfrm>
          <a:prstGeom prst="rect">
            <a:avLst/>
          </a:prstGeom>
        </p:spPr>
        <p:txBody>
          <a:bodyPr spcFirstLastPara="1" wrap="square" lIns="121875" tIns="121875" rIns="121875" bIns="12187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105ab00216_0_317"/>
          <p:cNvSpPr txBox="1">
            <a:spLocks noGrp="1"/>
          </p:cNvSpPr>
          <p:nvPr>
            <p:ph type="body" idx="2"/>
          </p:nvPr>
        </p:nvSpPr>
        <p:spPr>
          <a:xfrm>
            <a:off x="6584285" y="965600"/>
            <a:ext cx="5114700" cy="4926900"/>
          </a:xfrm>
          <a:prstGeom prst="rect">
            <a:avLst/>
          </a:prstGeom>
        </p:spPr>
        <p:txBody>
          <a:bodyPr spcFirstLastPara="1" wrap="square" lIns="121875" tIns="121875" rIns="121875" bIns="121875"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44" name="Google Shape;44;g1105ab00216_0_317"/>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105ab00216_0_324"/>
          <p:cNvSpPr txBox="1">
            <a:spLocks noGrp="1"/>
          </p:cNvSpPr>
          <p:nvPr>
            <p:ph type="body" idx="1"/>
          </p:nvPr>
        </p:nvSpPr>
        <p:spPr>
          <a:xfrm>
            <a:off x="425889" y="5640767"/>
            <a:ext cx="7996200" cy="798300"/>
          </a:xfrm>
          <a:prstGeom prst="rect">
            <a:avLst/>
          </a:prstGeom>
        </p:spPr>
        <p:txBody>
          <a:bodyPr spcFirstLastPara="1" wrap="square" lIns="121875" tIns="121875" rIns="121875" bIns="121875"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105ab00216_0_324"/>
          <p:cNvSpPr txBox="1">
            <a:spLocks noGrp="1"/>
          </p:cNvSpPr>
          <p:nvPr>
            <p:ph type="sldNum" idx="12"/>
          </p:nvPr>
        </p:nvSpPr>
        <p:spPr>
          <a:xfrm>
            <a:off x="11317385" y="6241346"/>
            <a:ext cx="731400" cy="524700"/>
          </a:xfrm>
          <a:prstGeom prst="rect">
            <a:avLst/>
          </a:prstGeom>
        </p:spPr>
        <p:txBody>
          <a:bodyPr spcFirstLastPara="1" wrap="square" lIns="121875" tIns="121875" rIns="121875" bIns="121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g1105ab00216_0_284"/>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7" name="Google Shape;7;g1105ab00216_0_284"/>
          <p:cNvSpPr txBox="1">
            <a:spLocks noGrp="1"/>
          </p:cNvSpPr>
          <p:nvPr>
            <p:ph type="body" idx="1"/>
          </p:nvPr>
        </p:nvSpPr>
        <p:spPr>
          <a:xfrm>
            <a:off x="415492" y="1536633"/>
            <a:ext cx="11357700" cy="4555200"/>
          </a:xfrm>
          <a:prstGeom prst="rect">
            <a:avLst/>
          </a:prstGeom>
          <a:noFill/>
          <a:ln>
            <a:noFill/>
          </a:ln>
        </p:spPr>
        <p:txBody>
          <a:bodyPr spcFirstLastPara="1" wrap="square" lIns="121875" tIns="121875" rIns="121875" bIns="121875" anchor="t" anchorCtr="0">
            <a:normAutofit/>
          </a:bodyPr>
          <a:lstStyle>
            <a:lvl1pPr marL="457200" lvl="0" indent="-38100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8" name="Google Shape;8;g1105ab00216_0_28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title"/>
          </p:nvPr>
        </p:nvSpPr>
        <p:spPr>
          <a:xfrm>
            <a:off x="876150" y="1696225"/>
            <a:ext cx="10360200" cy="12282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Clr>
                <a:schemeClr val="lt1"/>
              </a:buClr>
              <a:buSzPts val="3600"/>
              <a:buFont typeface="Calibri"/>
              <a:buNone/>
            </a:pPr>
            <a:r>
              <a:rPr lang="en-US" sz="3600" b="1">
                <a:solidFill>
                  <a:srgbClr val="1F497D"/>
                </a:solidFill>
              </a:rPr>
              <a:t>Introduction to </a:t>
            </a:r>
            <a:r>
              <a:rPr lang="en-US" b="1">
                <a:solidFill>
                  <a:srgbClr val="1F497D"/>
                </a:solidFill>
              </a:rPr>
              <a:t>Digital Business Management</a:t>
            </a:r>
            <a:endParaRPr>
              <a:solidFill>
                <a:srgbClr val="1F497D"/>
              </a:solidFill>
            </a:endParaRPr>
          </a:p>
        </p:txBody>
      </p:sp>
      <p:sp>
        <p:nvSpPr>
          <p:cNvPr id="77" name="Google Shape;77;p1"/>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240"/>
              </a:spcBef>
              <a:spcAft>
                <a:spcPts val="0"/>
              </a:spcAft>
              <a:buClr>
                <a:schemeClr val="lt1"/>
              </a:buClr>
              <a:buSzPts val="1200"/>
              <a:buNone/>
            </a:pPr>
            <a:r>
              <a:rPr lang="en-US" b="1">
                <a:latin typeface="Calibri"/>
                <a:ea typeface="Calibri"/>
                <a:cs typeface="Calibri"/>
                <a:sym typeface="Calibri"/>
              </a:rPr>
              <a:t>Jasmine Hadiwidjojo, S.E., M.M.</a:t>
            </a:r>
            <a:endParaRPr>
              <a:latin typeface="Calibri"/>
              <a:ea typeface="Calibri"/>
              <a:cs typeface="Calibri"/>
              <a:sym typeface="Calibri"/>
            </a:endParaRPr>
          </a:p>
        </p:txBody>
      </p:sp>
      <p:pic>
        <p:nvPicPr>
          <p:cNvPr id="78" name="Google Shape;78;p1"/>
          <p:cNvPicPr preferRelativeResize="0">
            <a:picLocks noGrp="1"/>
          </p:cNvPicPr>
          <p:nvPr>
            <p:ph type="pic" idx="3"/>
          </p:nvPr>
        </p:nvPicPr>
        <p:blipFill rotWithShape="1">
          <a:blip r:embed="rId3">
            <a:alphaModFix/>
          </a:blip>
          <a:srcRect t="1811" b="1811"/>
          <a:stretch/>
        </p:blipFill>
        <p:spPr>
          <a:xfrm>
            <a:off x="9731455" y="4546711"/>
            <a:ext cx="1752600" cy="1682100"/>
          </a:xfrm>
          <a:prstGeom prst="flowChartConnector">
            <a:avLst/>
          </a:prstGeom>
          <a:noFill/>
          <a:ln>
            <a:noFill/>
          </a:ln>
        </p:spPr>
      </p:pic>
      <p:sp>
        <p:nvSpPr>
          <p:cNvPr id="79" name="Google Shape;79;p1"/>
          <p:cNvSpPr txBox="1">
            <a:spLocks noGrp="1"/>
          </p:cNvSpPr>
          <p:nvPr>
            <p:ph type="body" idx="4"/>
          </p:nvPr>
        </p:nvSpPr>
        <p:spPr>
          <a:xfrm>
            <a:off x="1217561" y="3298773"/>
            <a:ext cx="9677400" cy="719100"/>
          </a:xfrm>
          <a:prstGeom prst="rect">
            <a:avLst/>
          </a:prstGeom>
          <a:noFill/>
          <a:ln>
            <a:noFill/>
          </a:ln>
        </p:spPr>
        <p:txBody>
          <a:bodyPr spcFirstLastPara="1" wrap="square" lIns="117200" tIns="58600" rIns="117200" bIns="58600" anchor="t" anchorCtr="0">
            <a:normAutofit fontScale="70000" lnSpcReduction="20000"/>
          </a:bodyPr>
          <a:lstStyle/>
          <a:p>
            <a:pPr marL="0" lvl="0" indent="0" algn="ctr" rtl="0">
              <a:lnSpc>
                <a:spcPct val="100000"/>
              </a:lnSpc>
              <a:spcBef>
                <a:spcPts val="0"/>
              </a:spcBef>
              <a:spcAft>
                <a:spcPts val="0"/>
              </a:spcAft>
              <a:buClr>
                <a:schemeClr val="lt1"/>
              </a:buClr>
              <a:buSzPts val="4400"/>
              <a:buNone/>
            </a:pPr>
            <a:r>
              <a:rPr lang="en-US" sz="4400" b="1" i="1" dirty="0" err="1">
                <a:solidFill>
                  <a:schemeClr val="lt1"/>
                </a:solidFill>
                <a:latin typeface="Playfair Display"/>
                <a:ea typeface="Playfair Display"/>
                <a:cs typeface="Playfair Display"/>
                <a:sym typeface="Playfair Display"/>
              </a:rPr>
              <a:t>Sesi</a:t>
            </a:r>
            <a:r>
              <a:rPr lang="en-US" sz="4400" b="1" i="1" dirty="0">
                <a:solidFill>
                  <a:schemeClr val="lt1"/>
                </a:solidFill>
                <a:latin typeface="Playfair Display"/>
                <a:ea typeface="Playfair Display"/>
                <a:cs typeface="Playfair Display"/>
                <a:sym typeface="Playfair Display"/>
              </a:rPr>
              <a:t> 9 – POLC di </a:t>
            </a:r>
            <a:r>
              <a:rPr lang="en-US" sz="4400" b="1" i="1" dirty="0" err="1">
                <a:solidFill>
                  <a:schemeClr val="lt1"/>
                </a:solidFill>
                <a:latin typeface="Playfair Display"/>
                <a:ea typeface="Playfair Display"/>
                <a:cs typeface="Playfair Display"/>
                <a:sym typeface="Playfair Display"/>
              </a:rPr>
              <a:t>Manajemen</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Sumber</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Daya</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Manusia</a:t>
            </a:r>
            <a:endParaRPr sz="4400" b="1" i="1" dirty="0">
              <a:solidFill>
                <a:schemeClr val="lt1"/>
              </a:solidFill>
              <a:latin typeface="Playfair Display"/>
              <a:ea typeface="Playfair Display"/>
              <a:cs typeface="Playfair Display"/>
              <a:sym typeface="Playfair Display"/>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05ab00216_0_402"/>
          <p:cNvSpPr txBox="1">
            <a:spLocks noGrp="1"/>
          </p:cNvSpPr>
          <p:nvPr>
            <p:ph type="body" idx="4294967295"/>
          </p:nvPr>
        </p:nvSpPr>
        <p:spPr>
          <a:xfrm>
            <a:off x="964425" y="1319775"/>
            <a:ext cx="81258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Jawabannya: Tergantung Perusahaan!</a:t>
            </a:r>
            <a:endParaRPr sz="3000" b="1" i="1">
              <a:solidFill>
                <a:srgbClr val="1F497D"/>
              </a:solidFill>
              <a:latin typeface="Playfair Display"/>
              <a:ea typeface="Playfair Display"/>
              <a:cs typeface="Playfair Display"/>
              <a:sym typeface="Playfair Display"/>
            </a:endParaRPr>
          </a:p>
        </p:txBody>
      </p:sp>
      <p:sp>
        <p:nvSpPr>
          <p:cNvPr id="166" name="Google Shape;166;g1105ab00216_0_402"/>
          <p:cNvSpPr txBox="1"/>
          <p:nvPr/>
        </p:nvSpPr>
        <p:spPr>
          <a:xfrm>
            <a:off x="1096625" y="2290325"/>
            <a:ext cx="9491100" cy="318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Pemilihan sebuah konsep manajemen dilakukan berdasarkan visi, misi perusahaan dan industri yang digelutinya. Bisa saja sebuah perusahaan merasa sudah cukup dengan hanya mengelola Human Resource Management, tanpa perlu mengelola sumber dayanya sebagai modal (</a:t>
            </a:r>
            <a:r>
              <a:rPr lang="en-US" sz="2000" i="1">
                <a:solidFill>
                  <a:srgbClr val="1F497D"/>
                </a:solidFill>
                <a:latin typeface="Calibri"/>
                <a:ea typeface="Calibri"/>
                <a:cs typeface="Calibri"/>
                <a:sym typeface="Calibri"/>
              </a:rPr>
              <a:t>capital</a:t>
            </a:r>
            <a:r>
              <a:rPr lang="en-US" sz="2000">
                <a:solidFill>
                  <a:srgbClr val="1F497D"/>
                </a:solidFill>
                <a:latin typeface="Calibri"/>
                <a:ea typeface="Calibri"/>
                <a:cs typeface="Calibri"/>
                <a:sym typeface="Calibri"/>
              </a:rPr>
              <a:t>).</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1" i="0" u="none" strike="noStrike" cap="none">
              <a:solidFill>
                <a:srgbClr val="1F497D"/>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rgbClr val="1F497D"/>
                </a:solidFill>
                <a:latin typeface="Calibri"/>
                <a:ea typeface="Calibri"/>
                <a:cs typeface="Calibri"/>
                <a:sym typeface="Calibri"/>
              </a:rPr>
              <a:t>Meski begitu, sebuah studi dari Shift menunjukkan adanya </a:t>
            </a:r>
            <a:r>
              <a:rPr lang="en-US" sz="2000" b="1">
                <a:solidFill>
                  <a:srgbClr val="1F497D"/>
                </a:solidFill>
                <a:latin typeface="Calibri"/>
                <a:ea typeface="Calibri"/>
                <a:cs typeface="Calibri"/>
                <a:sym typeface="Calibri"/>
              </a:rPr>
              <a:t>korelasi langsung antara peningkatan human capital dengan kesehatan fiskal suatu organisasi</a:t>
            </a:r>
            <a:r>
              <a:rPr lang="en-US" sz="2000">
                <a:solidFill>
                  <a:srgbClr val="1F497D"/>
                </a:solidFill>
                <a:latin typeface="Calibri"/>
                <a:ea typeface="Calibri"/>
                <a:cs typeface="Calibri"/>
                <a:sym typeface="Calibri"/>
              </a:rPr>
              <a:t>. Investor Responsibility Research Center Institute dan Harvard Law School menemukan </a:t>
            </a:r>
            <a:r>
              <a:rPr lang="en-US" sz="2000" b="1">
                <a:solidFill>
                  <a:srgbClr val="1F497D"/>
                </a:solidFill>
                <a:latin typeface="Calibri"/>
                <a:ea typeface="Calibri"/>
                <a:cs typeface="Calibri"/>
                <a:sym typeface="Calibri"/>
              </a:rPr>
              <a:t>hubungan yang signifikan antara kebijakan SDM dan hasil keuangan suatu organisasi</a:t>
            </a:r>
            <a:r>
              <a:rPr lang="en-US" sz="2000">
                <a:solidFill>
                  <a:srgbClr val="1F497D"/>
                </a:solidFill>
                <a:latin typeface="Calibri"/>
                <a:ea typeface="Calibri"/>
                <a:cs typeface="Calibri"/>
                <a:sym typeface="Calibri"/>
              </a:rPr>
              <a:t>.</a:t>
            </a:r>
            <a:endParaRPr sz="2000" u="none" strike="noStrike" cap="none">
              <a:solidFill>
                <a:srgbClr val="1F497D"/>
              </a:solidFill>
              <a:latin typeface="Calibri"/>
              <a:ea typeface="Calibri"/>
              <a:cs typeface="Calibri"/>
              <a:sym typeface="Calibri"/>
            </a:endParaRPr>
          </a:p>
        </p:txBody>
      </p:sp>
      <p:pic>
        <p:nvPicPr>
          <p:cNvPr id="167" name="Google Shape;167;g1105ab00216_0_402"/>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0c81468532_0_201"/>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POLC in Human Capital Management</a:t>
            </a:r>
            <a:endParaRPr sz="6000" b="1" i="0" strike="noStrike" cap="none">
              <a:solidFill>
                <a:srgbClr val="1F497D"/>
              </a:solidFill>
              <a:latin typeface="Playfair Display"/>
              <a:ea typeface="Playfair Display"/>
              <a:cs typeface="Playfair Display"/>
              <a:sym typeface="Playfair Display"/>
            </a:endParaRPr>
          </a:p>
        </p:txBody>
      </p:sp>
      <p:pic>
        <p:nvPicPr>
          <p:cNvPr id="173" name="Google Shape;173;g10c81468532_0_201"/>
          <p:cNvPicPr preferRelativeResize="0">
            <a:picLocks noGrp="1"/>
          </p:cNvPicPr>
          <p:nvPr>
            <p:ph type="pic" idx="2"/>
          </p:nvPr>
        </p:nvPicPr>
        <p:blipFill rotWithShape="1">
          <a:blip r:embed="rId3">
            <a:alphaModFix/>
          </a:blip>
          <a:srcRect l="-960" t="7365" r="960" b="39181"/>
          <a:stretch/>
        </p:blipFill>
        <p:spPr>
          <a:xfrm>
            <a:off x="0" y="0"/>
            <a:ext cx="12188702" cy="4343402"/>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0f885681d0_0_8"/>
          <p:cNvSpPr txBox="1"/>
          <p:nvPr/>
        </p:nvSpPr>
        <p:spPr>
          <a:xfrm>
            <a:off x="1148950" y="2377800"/>
            <a:ext cx="94911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Proses di mana seorang manajer memastikan bahwa organisasi memiliki jumlah dan keahlian sumber daya yang dibutuhkan di tempat yang tepat, di waktu yang tepat, dan dapat mengerjakan tugasnya dengan </a:t>
            </a:r>
            <a:r>
              <a:rPr lang="en-US" sz="2000" i="1">
                <a:solidFill>
                  <a:srgbClr val="1F497D"/>
                </a:solidFill>
                <a:latin typeface="Calibri"/>
                <a:ea typeface="Calibri"/>
                <a:cs typeface="Calibri"/>
                <a:sym typeface="Calibri"/>
              </a:rPr>
              <a:t>efektif</a:t>
            </a:r>
            <a:r>
              <a:rPr lang="en-US" sz="2000">
                <a:solidFill>
                  <a:srgbClr val="1F497D"/>
                </a:solidFill>
                <a:latin typeface="Calibri"/>
                <a:ea typeface="Calibri"/>
                <a:cs typeface="Calibri"/>
                <a:sym typeface="Calibri"/>
              </a:rPr>
              <a:t> serta </a:t>
            </a:r>
            <a:r>
              <a:rPr lang="en-US" sz="2000" i="1">
                <a:solidFill>
                  <a:srgbClr val="1F497D"/>
                </a:solidFill>
                <a:latin typeface="Calibri"/>
                <a:ea typeface="Calibri"/>
                <a:cs typeface="Calibri"/>
                <a:sym typeface="Calibri"/>
              </a:rPr>
              <a:t>efisien</a:t>
            </a:r>
            <a:r>
              <a:rPr lang="en-US" sz="2000">
                <a:solidFill>
                  <a:srgbClr val="1F497D"/>
                </a:solidFill>
                <a:latin typeface="Calibri"/>
                <a:ea typeface="Calibri"/>
                <a:cs typeface="Calibri"/>
                <a:sym typeface="Calibri"/>
              </a:rPr>
              <a:t>.</a:t>
            </a:r>
            <a:endParaRPr sz="2000" b="0" i="0" u="none" strike="noStrike" cap="none">
              <a:solidFill>
                <a:srgbClr val="1F497D"/>
              </a:solidFill>
              <a:latin typeface="Calibri"/>
              <a:ea typeface="Calibri"/>
              <a:cs typeface="Calibri"/>
              <a:sym typeface="Calibri"/>
            </a:endParaRPr>
          </a:p>
        </p:txBody>
      </p:sp>
      <p:sp>
        <p:nvSpPr>
          <p:cNvPr id="179" name="Google Shape;179;g10f885681d0_0_8"/>
          <p:cNvSpPr/>
          <p:nvPr/>
        </p:nvSpPr>
        <p:spPr>
          <a:xfrm>
            <a:off x="936850" y="1100375"/>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HR Planning</a:t>
            </a:r>
            <a:endParaRPr sz="6000" b="1" i="0" u="none" strike="noStrike" cap="none">
              <a:solidFill>
                <a:srgbClr val="1F497D"/>
              </a:solidFill>
              <a:latin typeface="Playfair Display"/>
              <a:ea typeface="Playfair Display"/>
              <a:cs typeface="Playfair Display"/>
              <a:sym typeface="Playfair Display"/>
            </a:endParaRPr>
          </a:p>
        </p:txBody>
      </p:sp>
      <p:pic>
        <p:nvPicPr>
          <p:cNvPr id="180" name="Google Shape;180;g10f885681d0_0_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07cac3cd0_0_4"/>
          <p:cNvSpPr txBox="1"/>
          <p:nvPr/>
        </p:nvSpPr>
        <p:spPr>
          <a:xfrm>
            <a:off x="8205175" y="1498088"/>
            <a:ext cx="34797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Identifikasi tugas dan tanggungjawab masing-masing posisi</a:t>
            </a:r>
            <a:endParaRPr sz="2000" b="0" i="0" u="none" strike="noStrike" cap="none">
              <a:solidFill>
                <a:srgbClr val="1F497D"/>
              </a:solidFill>
              <a:latin typeface="Calibri"/>
              <a:ea typeface="Calibri"/>
              <a:cs typeface="Calibri"/>
              <a:sym typeface="Calibri"/>
            </a:endParaRPr>
          </a:p>
        </p:txBody>
      </p:sp>
      <p:sp>
        <p:nvSpPr>
          <p:cNvPr id="186" name="Google Shape;186;g1107cac3cd0_0_4"/>
          <p:cNvSpPr/>
          <p:nvPr/>
        </p:nvSpPr>
        <p:spPr>
          <a:xfrm>
            <a:off x="6017150" y="1423188"/>
            <a:ext cx="1850400" cy="1850400"/>
          </a:xfrm>
          <a:prstGeom prst="teardrop">
            <a:avLst>
              <a:gd name="adj" fmla="val 1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g1107cac3cd0_0_4"/>
          <p:cNvSpPr txBox="1">
            <a:spLocks noGrp="1"/>
          </p:cNvSpPr>
          <p:nvPr>
            <p:ph type="body" idx="4294967295"/>
          </p:nvPr>
        </p:nvSpPr>
        <p:spPr>
          <a:xfrm>
            <a:off x="6017150" y="1787838"/>
            <a:ext cx="1850400" cy="4749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0"/>
              </a:spcBef>
              <a:spcAft>
                <a:spcPts val="0"/>
              </a:spcAft>
              <a:buClr>
                <a:schemeClr val="lt1"/>
              </a:buClr>
              <a:buSzPts val="4400"/>
              <a:buNone/>
            </a:pPr>
            <a:r>
              <a:rPr lang="en-US" sz="2300" b="1" i="1">
                <a:solidFill>
                  <a:srgbClr val="1F497D"/>
                </a:solidFill>
                <a:latin typeface="Calibri"/>
                <a:ea typeface="Calibri"/>
                <a:cs typeface="Calibri"/>
                <a:sym typeface="Calibri"/>
              </a:rPr>
              <a:t>Job</a:t>
            </a:r>
            <a:endParaRPr sz="2300" b="1" i="1">
              <a:solidFill>
                <a:srgbClr val="1F497D"/>
              </a:solidFill>
              <a:latin typeface="Calibri"/>
              <a:ea typeface="Calibri"/>
              <a:cs typeface="Calibri"/>
              <a:sym typeface="Calibri"/>
            </a:endParaRPr>
          </a:p>
          <a:p>
            <a:pPr marL="0" lvl="0" indent="0" algn="ctr" rtl="0">
              <a:lnSpc>
                <a:spcPct val="100000"/>
              </a:lnSpc>
              <a:spcBef>
                <a:spcPts val="0"/>
              </a:spcBef>
              <a:spcAft>
                <a:spcPts val="0"/>
              </a:spcAft>
              <a:buClr>
                <a:schemeClr val="lt1"/>
              </a:buClr>
              <a:buSzPts val="4400"/>
              <a:buNone/>
            </a:pPr>
            <a:r>
              <a:rPr lang="en-US" sz="2300" b="1" i="1">
                <a:solidFill>
                  <a:srgbClr val="1F497D"/>
                </a:solidFill>
                <a:latin typeface="Calibri"/>
                <a:ea typeface="Calibri"/>
                <a:cs typeface="Calibri"/>
                <a:sym typeface="Calibri"/>
              </a:rPr>
              <a:t>Description</a:t>
            </a:r>
            <a:endParaRPr sz="2300" b="1" i="1">
              <a:solidFill>
                <a:srgbClr val="1F497D"/>
              </a:solidFill>
              <a:latin typeface="Calibri"/>
              <a:ea typeface="Calibri"/>
              <a:cs typeface="Calibri"/>
              <a:sym typeface="Calibri"/>
            </a:endParaRPr>
          </a:p>
        </p:txBody>
      </p:sp>
      <p:sp>
        <p:nvSpPr>
          <p:cNvPr id="188" name="Google Shape;188;g1107cac3cd0_0_4"/>
          <p:cNvSpPr/>
          <p:nvPr/>
        </p:nvSpPr>
        <p:spPr>
          <a:xfrm>
            <a:off x="6017150" y="3559600"/>
            <a:ext cx="1850400" cy="1850400"/>
          </a:xfrm>
          <a:prstGeom prst="teardrop">
            <a:avLst>
              <a:gd name="adj" fmla="val 1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1107cac3cd0_0_4"/>
          <p:cNvSpPr txBox="1">
            <a:spLocks noGrp="1"/>
          </p:cNvSpPr>
          <p:nvPr>
            <p:ph type="body" idx="4294967295"/>
          </p:nvPr>
        </p:nvSpPr>
        <p:spPr>
          <a:xfrm>
            <a:off x="6017150" y="3924250"/>
            <a:ext cx="1850400" cy="4749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0"/>
              </a:spcBef>
              <a:spcAft>
                <a:spcPts val="0"/>
              </a:spcAft>
              <a:buClr>
                <a:schemeClr val="lt1"/>
              </a:buClr>
              <a:buSzPts val="4400"/>
              <a:buNone/>
            </a:pPr>
            <a:r>
              <a:rPr lang="en-US" sz="2300" b="1" i="1">
                <a:solidFill>
                  <a:srgbClr val="1F497D"/>
                </a:solidFill>
                <a:latin typeface="Calibri"/>
                <a:ea typeface="Calibri"/>
                <a:cs typeface="Calibri"/>
                <a:sym typeface="Calibri"/>
              </a:rPr>
              <a:t>Job</a:t>
            </a:r>
            <a:endParaRPr sz="2300" b="1" i="1">
              <a:solidFill>
                <a:srgbClr val="1F497D"/>
              </a:solidFill>
              <a:latin typeface="Calibri"/>
              <a:ea typeface="Calibri"/>
              <a:cs typeface="Calibri"/>
              <a:sym typeface="Calibri"/>
            </a:endParaRPr>
          </a:p>
          <a:p>
            <a:pPr marL="0" lvl="0" indent="0" algn="ctr" rtl="0">
              <a:lnSpc>
                <a:spcPct val="100000"/>
              </a:lnSpc>
              <a:spcBef>
                <a:spcPts val="0"/>
              </a:spcBef>
              <a:spcAft>
                <a:spcPts val="0"/>
              </a:spcAft>
              <a:buClr>
                <a:schemeClr val="lt1"/>
              </a:buClr>
              <a:buSzPts val="4400"/>
              <a:buNone/>
            </a:pPr>
            <a:r>
              <a:rPr lang="en-US" sz="2300" b="1" i="1">
                <a:solidFill>
                  <a:srgbClr val="1F497D"/>
                </a:solidFill>
                <a:latin typeface="Calibri"/>
                <a:ea typeface="Calibri"/>
                <a:cs typeface="Calibri"/>
                <a:sym typeface="Calibri"/>
              </a:rPr>
              <a:t>Specification</a:t>
            </a:r>
            <a:endParaRPr sz="2300" b="1" i="1">
              <a:solidFill>
                <a:srgbClr val="1F497D"/>
              </a:solidFill>
              <a:latin typeface="Calibri"/>
              <a:ea typeface="Calibri"/>
              <a:cs typeface="Calibri"/>
              <a:sym typeface="Calibri"/>
            </a:endParaRPr>
          </a:p>
        </p:txBody>
      </p:sp>
      <p:sp>
        <p:nvSpPr>
          <p:cNvPr id="190" name="Google Shape;190;g1107cac3cd0_0_4"/>
          <p:cNvSpPr txBox="1">
            <a:spLocks noGrp="1"/>
          </p:cNvSpPr>
          <p:nvPr>
            <p:ph type="title"/>
          </p:nvPr>
        </p:nvSpPr>
        <p:spPr>
          <a:xfrm>
            <a:off x="649769" y="2737213"/>
            <a:ext cx="3605100" cy="1143000"/>
          </a:xfrm>
          <a:prstGeom prst="rect">
            <a:avLst/>
          </a:prstGeom>
        </p:spPr>
        <p:txBody>
          <a:bodyPr spcFirstLastPara="1" wrap="square" lIns="117200" tIns="58600" rIns="117200" bIns="58600" anchor="ctr" anchorCtr="0">
            <a:normAutofit/>
          </a:bodyPr>
          <a:lstStyle/>
          <a:p>
            <a:pPr marL="0" lvl="0" indent="0" algn="l" rtl="0">
              <a:spcBef>
                <a:spcPts val="0"/>
              </a:spcBef>
              <a:spcAft>
                <a:spcPts val="0"/>
              </a:spcAft>
              <a:buNone/>
            </a:pPr>
            <a:r>
              <a:rPr lang="en-US">
                <a:solidFill>
                  <a:srgbClr val="1F497D"/>
                </a:solidFill>
              </a:rPr>
              <a:t>Job Analysis</a:t>
            </a:r>
            <a:endParaRPr>
              <a:solidFill>
                <a:srgbClr val="1F497D"/>
              </a:solidFill>
            </a:endParaRPr>
          </a:p>
        </p:txBody>
      </p:sp>
      <p:cxnSp>
        <p:nvCxnSpPr>
          <p:cNvPr id="191" name="Google Shape;191;g1107cac3cd0_0_4"/>
          <p:cNvCxnSpPr>
            <a:stCxn id="190" idx="3"/>
          </p:cNvCxnSpPr>
          <p:nvPr/>
        </p:nvCxnSpPr>
        <p:spPr>
          <a:xfrm>
            <a:off x="4254869" y="3308713"/>
            <a:ext cx="735000" cy="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g1107cac3cd0_0_4"/>
          <p:cNvCxnSpPr/>
          <p:nvPr/>
        </p:nvCxnSpPr>
        <p:spPr>
          <a:xfrm>
            <a:off x="4974525" y="2069363"/>
            <a:ext cx="0" cy="274620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g1107cac3cd0_0_4"/>
          <p:cNvCxnSpPr/>
          <p:nvPr/>
        </p:nvCxnSpPr>
        <p:spPr>
          <a:xfrm>
            <a:off x="4974519" y="2069363"/>
            <a:ext cx="7050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g1107cac3cd0_0_4"/>
          <p:cNvCxnSpPr/>
          <p:nvPr/>
        </p:nvCxnSpPr>
        <p:spPr>
          <a:xfrm>
            <a:off x="4974519" y="4832388"/>
            <a:ext cx="705000" cy="0"/>
          </a:xfrm>
          <a:prstGeom prst="straightConnector1">
            <a:avLst/>
          </a:prstGeom>
          <a:noFill/>
          <a:ln w="9525" cap="flat" cmpd="sng">
            <a:solidFill>
              <a:schemeClr val="dk2"/>
            </a:solidFill>
            <a:prstDash val="solid"/>
            <a:round/>
            <a:headEnd type="none" w="med" len="med"/>
            <a:tailEnd type="none" w="med" len="med"/>
          </a:ln>
        </p:spPr>
      </p:cxnSp>
      <p:sp>
        <p:nvSpPr>
          <p:cNvPr id="195" name="Google Shape;195;g1107cac3cd0_0_4"/>
          <p:cNvSpPr txBox="1"/>
          <p:nvPr/>
        </p:nvSpPr>
        <p:spPr>
          <a:xfrm>
            <a:off x="8205175" y="3707513"/>
            <a:ext cx="34797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Identifikasi kualifikasi individu yang dibutuhkan sebagai staff.</a:t>
            </a:r>
            <a:endParaRPr sz="2000" b="0" i="0" u="none" strike="noStrike" cap="none">
              <a:solidFill>
                <a:srgbClr val="1F497D"/>
              </a:solidFill>
              <a:latin typeface="Calibri"/>
              <a:ea typeface="Calibri"/>
              <a:cs typeface="Calibri"/>
              <a:sym typeface="Calibri"/>
            </a:endParaRPr>
          </a:p>
        </p:txBody>
      </p:sp>
      <p:sp>
        <p:nvSpPr>
          <p:cNvPr id="196" name="Google Shape;196;g1107cac3cd0_0_4"/>
          <p:cNvSpPr txBox="1"/>
          <p:nvPr/>
        </p:nvSpPr>
        <p:spPr>
          <a:xfrm>
            <a:off x="775175" y="3880213"/>
            <a:ext cx="3479700" cy="155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Proses identifikasi detail pekerjaan dan kualifikasi yang dibutuhkan masing-masing posisi.</a:t>
            </a:r>
            <a:endParaRPr sz="2000" b="0" i="0" u="none" strike="noStrike" cap="none">
              <a:solidFill>
                <a:srgbClr val="1F497D"/>
              </a:solidFill>
              <a:latin typeface="Calibri"/>
              <a:ea typeface="Calibri"/>
              <a:cs typeface="Calibri"/>
              <a:sym typeface="Calibri"/>
            </a:endParaRPr>
          </a:p>
        </p:txBody>
      </p:sp>
      <p:pic>
        <p:nvPicPr>
          <p:cNvPr id="197" name="Google Shape;197;g1107cac3cd0_0_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107cac3cd0_0_134"/>
          <p:cNvSpPr txBox="1"/>
          <p:nvPr/>
        </p:nvSpPr>
        <p:spPr>
          <a:xfrm>
            <a:off x="1148950" y="2377800"/>
            <a:ext cx="9491100" cy="1908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1F497D"/>
              </a:buClr>
              <a:buSzPts val="2000"/>
              <a:buFont typeface="Calibri"/>
              <a:buAutoNum type="arabicPeriod"/>
            </a:pPr>
            <a:r>
              <a:rPr lang="en-US" sz="2000">
                <a:solidFill>
                  <a:srgbClr val="1F497D"/>
                </a:solidFill>
                <a:latin typeface="Calibri"/>
                <a:ea typeface="Calibri"/>
                <a:cs typeface="Calibri"/>
                <a:sym typeface="Calibri"/>
              </a:rPr>
              <a:t>Analysis of Organizational Plan and Objectives</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AutoNum type="arabicPeriod"/>
            </a:pPr>
            <a:r>
              <a:rPr lang="en-US" sz="2000">
                <a:solidFill>
                  <a:srgbClr val="1F497D"/>
                </a:solidFill>
                <a:latin typeface="Calibri"/>
                <a:ea typeface="Calibri"/>
                <a:cs typeface="Calibri"/>
                <a:sym typeface="Calibri"/>
              </a:rPr>
              <a:t>Preparing a Human Resource Inventory</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AutoNum type="arabicPeriod"/>
            </a:pPr>
            <a:r>
              <a:rPr lang="en-US" sz="2000">
                <a:solidFill>
                  <a:srgbClr val="1F497D"/>
                </a:solidFill>
                <a:latin typeface="Calibri"/>
                <a:ea typeface="Calibri"/>
                <a:cs typeface="Calibri"/>
                <a:sym typeface="Calibri"/>
              </a:rPr>
              <a:t>Assessing Future Supply and Demand</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AutoNum type="arabicPeriod"/>
            </a:pPr>
            <a:r>
              <a:rPr lang="en-US" sz="2000">
                <a:solidFill>
                  <a:srgbClr val="1F497D"/>
                </a:solidFill>
                <a:latin typeface="Calibri"/>
                <a:ea typeface="Calibri"/>
                <a:cs typeface="Calibri"/>
                <a:sym typeface="Calibri"/>
              </a:rPr>
              <a:t>Matching Supply and Demand</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AutoNum type="arabicPeriod"/>
            </a:pPr>
            <a:r>
              <a:rPr lang="en-US" sz="2000">
                <a:solidFill>
                  <a:srgbClr val="1F497D"/>
                </a:solidFill>
                <a:latin typeface="Calibri"/>
                <a:ea typeface="Calibri"/>
                <a:cs typeface="Calibri"/>
                <a:sym typeface="Calibri"/>
              </a:rPr>
              <a:t>Establishing an Action Plan</a:t>
            </a:r>
            <a:endParaRPr sz="2000">
              <a:solidFill>
                <a:srgbClr val="1F497D"/>
              </a:solidFill>
              <a:latin typeface="Calibri"/>
              <a:ea typeface="Calibri"/>
              <a:cs typeface="Calibri"/>
              <a:sym typeface="Calibri"/>
            </a:endParaRPr>
          </a:p>
        </p:txBody>
      </p:sp>
      <p:sp>
        <p:nvSpPr>
          <p:cNvPr id="203" name="Google Shape;203;g1107cac3cd0_0_134"/>
          <p:cNvSpPr/>
          <p:nvPr/>
        </p:nvSpPr>
        <p:spPr>
          <a:xfrm>
            <a:off x="936850" y="1100375"/>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5 Langkah HR Planning</a:t>
            </a:r>
            <a:endParaRPr sz="6000" b="1" i="0" u="none" strike="noStrike" cap="none">
              <a:solidFill>
                <a:srgbClr val="1F497D"/>
              </a:solidFill>
              <a:latin typeface="Playfair Display"/>
              <a:ea typeface="Playfair Display"/>
              <a:cs typeface="Playfair Display"/>
              <a:sym typeface="Playfair Display"/>
            </a:endParaRPr>
          </a:p>
        </p:txBody>
      </p:sp>
      <p:pic>
        <p:nvPicPr>
          <p:cNvPr id="204" name="Google Shape;204;g1107cac3cd0_0_13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107cac3cd0_0_26"/>
          <p:cNvSpPr txBox="1"/>
          <p:nvPr/>
        </p:nvSpPr>
        <p:spPr>
          <a:xfrm>
            <a:off x="1688075" y="2628550"/>
            <a:ext cx="94911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Recruitment</a:t>
            </a:r>
            <a:endParaRPr sz="3000" b="1" i="1">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Melokasikan, mengidentifikasi, dan menarik para pelamar kerja yang kompeten</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Derecruitment</a:t>
            </a:r>
            <a:endParaRPr sz="3000" b="1" i="1">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Pengurangan tenaga kerja organisasi apabila manager perencanaan SDM merasa ada kelebihan karyawan</a:t>
            </a:r>
            <a:endParaRPr sz="2000">
              <a:solidFill>
                <a:srgbClr val="1F497D"/>
              </a:solidFill>
              <a:latin typeface="Calibri"/>
              <a:ea typeface="Calibri"/>
              <a:cs typeface="Calibri"/>
              <a:sym typeface="Calibri"/>
            </a:endParaRPr>
          </a:p>
        </p:txBody>
      </p:sp>
      <p:sp>
        <p:nvSpPr>
          <p:cNvPr id="210" name="Google Shape;210;g1107cac3cd0_0_26"/>
          <p:cNvSpPr/>
          <p:nvPr/>
        </p:nvSpPr>
        <p:spPr>
          <a:xfrm>
            <a:off x="936850" y="1100375"/>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HR Organizing</a:t>
            </a:r>
            <a:endParaRPr sz="6000" b="1" i="0" u="none" strike="noStrike" cap="none">
              <a:solidFill>
                <a:srgbClr val="1F497D"/>
              </a:solidFill>
              <a:latin typeface="Playfair Display"/>
              <a:ea typeface="Playfair Display"/>
              <a:cs typeface="Playfair Display"/>
              <a:sym typeface="Playfair Display"/>
            </a:endParaRPr>
          </a:p>
        </p:txBody>
      </p:sp>
      <p:pic>
        <p:nvPicPr>
          <p:cNvPr id="211" name="Google Shape;211;g1107cac3cd0_0_26"/>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12" name="Google Shape;212;g1107cac3cd0_0_26"/>
          <p:cNvSpPr/>
          <p:nvPr/>
        </p:nvSpPr>
        <p:spPr>
          <a:xfrm rot="-5400000">
            <a:off x="1216072" y="2845941"/>
            <a:ext cx="689700" cy="689700"/>
          </a:xfrm>
          <a:prstGeom prst="blockArc">
            <a:avLst>
              <a:gd name="adj1" fmla="val 10800000"/>
              <a:gd name="adj2" fmla="val 0"/>
              <a:gd name="adj3"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1107cac3cd0_0_26"/>
          <p:cNvSpPr/>
          <p:nvPr/>
        </p:nvSpPr>
        <p:spPr>
          <a:xfrm rot="-5400000">
            <a:off x="1216072" y="4101641"/>
            <a:ext cx="689700" cy="689700"/>
          </a:xfrm>
          <a:prstGeom prst="blockArc">
            <a:avLst>
              <a:gd name="adj1" fmla="val 10800000"/>
              <a:gd name="adj2" fmla="val 0"/>
              <a:gd name="adj3"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107cac3cd0_0_36"/>
          <p:cNvSpPr txBox="1">
            <a:spLocks noGrp="1"/>
          </p:cNvSpPr>
          <p:nvPr>
            <p:ph type="title"/>
          </p:nvPr>
        </p:nvSpPr>
        <p:spPr>
          <a:xfrm>
            <a:off x="571850" y="3080238"/>
            <a:ext cx="2938800" cy="1143000"/>
          </a:xfrm>
          <a:prstGeom prst="rect">
            <a:avLst/>
          </a:prstGeom>
        </p:spPr>
        <p:txBody>
          <a:bodyPr spcFirstLastPara="1" wrap="square" lIns="117200" tIns="58600" rIns="117200" bIns="58600" anchor="ctr" anchorCtr="0">
            <a:normAutofit fontScale="90000"/>
          </a:bodyPr>
          <a:lstStyle/>
          <a:p>
            <a:pPr marL="0" lvl="0" indent="0" algn="l" rtl="0">
              <a:spcBef>
                <a:spcPts val="0"/>
              </a:spcBef>
              <a:spcAft>
                <a:spcPts val="0"/>
              </a:spcAft>
              <a:buNone/>
            </a:pPr>
            <a:r>
              <a:rPr lang="en-US">
                <a:solidFill>
                  <a:srgbClr val="1F497D"/>
                </a:solidFill>
              </a:rPr>
              <a:t>Proses HRM pada Organisasi</a:t>
            </a:r>
            <a:endParaRPr>
              <a:solidFill>
                <a:srgbClr val="1F497D"/>
              </a:solidFill>
            </a:endParaRPr>
          </a:p>
        </p:txBody>
      </p:sp>
      <p:pic>
        <p:nvPicPr>
          <p:cNvPr id="219" name="Google Shape;219;g1107cac3cd0_0_36"/>
          <p:cNvPicPr preferRelativeResize="0"/>
          <p:nvPr/>
        </p:nvPicPr>
        <p:blipFill>
          <a:blip r:embed="rId3">
            <a:alphaModFix/>
          </a:blip>
          <a:stretch>
            <a:fillRect/>
          </a:stretch>
        </p:blipFill>
        <p:spPr>
          <a:xfrm>
            <a:off x="3936775" y="1266712"/>
            <a:ext cx="7554726" cy="47700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107cac3cd0_0_43"/>
          <p:cNvSpPr txBox="1">
            <a:spLocks noGrp="1"/>
          </p:cNvSpPr>
          <p:nvPr>
            <p:ph type="title"/>
          </p:nvPr>
        </p:nvSpPr>
        <p:spPr>
          <a:xfrm>
            <a:off x="554215" y="1102150"/>
            <a:ext cx="4399200" cy="1051500"/>
          </a:xfrm>
          <a:prstGeom prst="rect">
            <a:avLst/>
          </a:prstGeom>
        </p:spPr>
        <p:txBody>
          <a:bodyPr spcFirstLastPara="1" wrap="square" lIns="117200" tIns="58600" rIns="117200" bIns="58600" anchor="ctr" anchorCtr="0">
            <a:normAutofit/>
          </a:bodyPr>
          <a:lstStyle/>
          <a:p>
            <a:pPr marL="0" lvl="0" indent="0" algn="ctr" rtl="0">
              <a:spcBef>
                <a:spcPts val="0"/>
              </a:spcBef>
              <a:spcAft>
                <a:spcPts val="0"/>
              </a:spcAft>
              <a:buNone/>
            </a:pPr>
            <a:r>
              <a:rPr lang="en-US" sz="3500">
                <a:solidFill>
                  <a:srgbClr val="1F497D"/>
                </a:solidFill>
              </a:rPr>
              <a:t>Recruiting Sources</a:t>
            </a:r>
            <a:endParaRPr sz="3500">
              <a:solidFill>
                <a:srgbClr val="1F497D"/>
              </a:solidFill>
            </a:endParaRPr>
          </a:p>
        </p:txBody>
      </p:sp>
      <p:pic>
        <p:nvPicPr>
          <p:cNvPr id="225" name="Google Shape;225;g1107cac3cd0_0_43"/>
          <p:cNvPicPr preferRelativeResize="0"/>
          <p:nvPr/>
        </p:nvPicPr>
        <p:blipFill>
          <a:blip r:embed="rId3">
            <a:alphaModFix/>
          </a:blip>
          <a:stretch>
            <a:fillRect/>
          </a:stretch>
        </p:blipFill>
        <p:spPr>
          <a:xfrm>
            <a:off x="421400" y="2321605"/>
            <a:ext cx="4829192" cy="3207445"/>
          </a:xfrm>
          <a:prstGeom prst="rect">
            <a:avLst/>
          </a:prstGeom>
          <a:noFill/>
          <a:ln>
            <a:noFill/>
          </a:ln>
        </p:spPr>
      </p:pic>
      <p:sp>
        <p:nvSpPr>
          <p:cNvPr id="226" name="Google Shape;226;g1107cac3cd0_0_43"/>
          <p:cNvSpPr txBox="1">
            <a:spLocks noGrp="1"/>
          </p:cNvSpPr>
          <p:nvPr>
            <p:ph type="title"/>
          </p:nvPr>
        </p:nvSpPr>
        <p:spPr>
          <a:xfrm>
            <a:off x="6473848" y="1026925"/>
            <a:ext cx="4399200" cy="1051500"/>
          </a:xfrm>
          <a:prstGeom prst="rect">
            <a:avLst/>
          </a:prstGeom>
        </p:spPr>
        <p:txBody>
          <a:bodyPr spcFirstLastPara="1" wrap="square" lIns="117200" tIns="58600" rIns="117200" bIns="58600" anchor="ctr" anchorCtr="0">
            <a:normAutofit/>
          </a:bodyPr>
          <a:lstStyle/>
          <a:p>
            <a:pPr marL="0" lvl="0" indent="0" algn="ctr" rtl="0">
              <a:spcBef>
                <a:spcPts val="0"/>
              </a:spcBef>
              <a:spcAft>
                <a:spcPts val="0"/>
              </a:spcAft>
              <a:buNone/>
            </a:pPr>
            <a:r>
              <a:rPr lang="en-US" sz="3400">
                <a:solidFill>
                  <a:srgbClr val="1F497D"/>
                </a:solidFill>
              </a:rPr>
              <a:t>Recruitment Process</a:t>
            </a:r>
            <a:endParaRPr sz="3400">
              <a:solidFill>
                <a:srgbClr val="1F497D"/>
              </a:solidFill>
            </a:endParaRPr>
          </a:p>
        </p:txBody>
      </p:sp>
      <p:pic>
        <p:nvPicPr>
          <p:cNvPr id="227" name="Google Shape;227;g1107cac3cd0_0_43"/>
          <p:cNvPicPr preferRelativeResize="0"/>
          <p:nvPr/>
        </p:nvPicPr>
        <p:blipFill>
          <a:blip r:embed="rId4">
            <a:alphaModFix/>
          </a:blip>
          <a:stretch>
            <a:fillRect/>
          </a:stretch>
        </p:blipFill>
        <p:spPr>
          <a:xfrm>
            <a:off x="5973945" y="2305867"/>
            <a:ext cx="5648280" cy="3088472"/>
          </a:xfrm>
          <a:prstGeom prst="rect">
            <a:avLst/>
          </a:prstGeom>
          <a:noFill/>
          <a:ln>
            <a:noFill/>
          </a:ln>
        </p:spPr>
      </p:pic>
      <p:cxnSp>
        <p:nvCxnSpPr>
          <p:cNvPr id="228" name="Google Shape;228;g1107cac3cd0_0_43"/>
          <p:cNvCxnSpPr/>
          <p:nvPr/>
        </p:nvCxnSpPr>
        <p:spPr>
          <a:xfrm>
            <a:off x="5641875" y="777325"/>
            <a:ext cx="0" cy="54789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cxnSp>
        <p:nvCxnSpPr>
          <p:cNvPr id="233" name="Google Shape;233;g1107cac3cd0_0_53"/>
          <p:cNvCxnSpPr/>
          <p:nvPr/>
        </p:nvCxnSpPr>
        <p:spPr>
          <a:xfrm>
            <a:off x="3171975" y="3838075"/>
            <a:ext cx="4664100" cy="0"/>
          </a:xfrm>
          <a:prstGeom prst="straightConnector1">
            <a:avLst/>
          </a:prstGeom>
          <a:noFill/>
          <a:ln w="9525" cap="flat" cmpd="sng">
            <a:solidFill>
              <a:schemeClr val="dk2"/>
            </a:solidFill>
            <a:prstDash val="solid"/>
            <a:round/>
            <a:headEnd type="none" w="med" len="med"/>
            <a:tailEnd type="none" w="med" len="med"/>
          </a:ln>
        </p:spPr>
      </p:cxnSp>
      <p:sp>
        <p:nvSpPr>
          <p:cNvPr id="234" name="Google Shape;234;g1107cac3cd0_0_53"/>
          <p:cNvSpPr/>
          <p:nvPr/>
        </p:nvSpPr>
        <p:spPr>
          <a:xfrm>
            <a:off x="952850" y="2657950"/>
            <a:ext cx="2461800" cy="2570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1107cac3cd0_0_53"/>
          <p:cNvSpPr txBox="1"/>
          <p:nvPr/>
        </p:nvSpPr>
        <p:spPr>
          <a:xfrm>
            <a:off x="1136425" y="2884750"/>
            <a:ext cx="18726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Interviews</a:t>
            </a:r>
            <a:endParaRPr sz="2000">
              <a:solidFill>
                <a:srgbClr val="1F497D"/>
              </a:solidFill>
              <a:latin typeface="Calibri"/>
              <a:ea typeface="Calibri"/>
              <a:cs typeface="Calibri"/>
              <a:sym typeface="Calibri"/>
            </a:endParaRPr>
          </a:p>
        </p:txBody>
      </p:sp>
      <p:sp>
        <p:nvSpPr>
          <p:cNvPr id="236" name="Google Shape;236;g1107cac3cd0_0_53"/>
          <p:cNvSpPr/>
          <p:nvPr/>
        </p:nvSpPr>
        <p:spPr>
          <a:xfrm>
            <a:off x="761325" y="484550"/>
            <a:ext cx="43917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Recruiting</a:t>
            </a:r>
            <a:endParaRPr sz="6000" b="1" i="0" u="none" strike="noStrike" cap="none">
              <a:solidFill>
                <a:srgbClr val="1F497D"/>
              </a:solidFill>
              <a:latin typeface="Playfair Display"/>
              <a:ea typeface="Playfair Display"/>
              <a:cs typeface="Playfair Display"/>
              <a:sym typeface="Playfair Display"/>
            </a:endParaRPr>
          </a:p>
        </p:txBody>
      </p:sp>
      <p:sp>
        <p:nvSpPr>
          <p:cNvPr id="237" name="Google Shape;237;g1107cac3cd0_0_53"/>
          <p:cNvSpPr txBox="1"/>
          <p:nvPr/>
        </p:nvSpPr>
        <p:spPr>
          <a:xfrm>
            <a:off x="1011050" y="3531250"/>
            <a:ext cx="2461800" cy="1200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Structured</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Unstructured</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Semi Structured</a:t>
            </a:r>
            <a:endParaRPr sz="2000">
              <a:solidFill>
                <a:srgbClr val="1F497D"/>
              </a:solidFill>
              <a:latin typeface="Calibri"/>
              <a:ea typeface="Calibri"/>
              <a:cs typeface="Calibri"/>
              <a:sym typeface="Calibri"/>
            </a:endParaRPr>
          </a:p>
        </p:txBody>
      </p:sp>
      <p:sp>
        <p:nvSpPr>
          <p:cNvPr id="238" name="Google Shape;238;g1107cac3cd0_0_53"/>
          <p:cNvSpPr/>
          <p:nvPr/>
        </p:nvSpPr>
        <p:spPr>
          <a:xfrm>
            <a:off x="4352925" y="2657950"/>
            <a:ext cx="2461800" cy="25701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1107cac3cd0_0_53"/>
          <p:cNvSpPr txBox="1"/>
          <p:nvPr/>
        </p:nvSpPr>
        <p:spPr>
          <a:xfrm>
            <a:off x="4507400" y="2842450"/>
            <a:ext cx="18726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Questions</a:t>
            </a:r>
            <a:endParaRPr sz="2000">
              <a:solidFill>
                <a:srgbClr val="1F497D"/>
              </a:solidFill>
              <a:latin typeface="Calibri"/>
              <a:ea typeface="Calibri"/>
              <a:cs typeface="Calibri"/>
              <a:sym typeface="Calibri"/>
            </a:endParaRPr>
          </a:p>
        </p:txBody>
      </p:sp>
      <p:sp>
        <p:nvSpPr>
          <p:cNvPr id="240" name="Google Shape;240;g1107cac3cd0_0_53"/>
          <p:cNvSpPr txBox="1"/>
          <p:nvPr/>
        </p:nvSpPr>
        <p:spPr>
          <a:xfrm>
            <a:off x="4382025" y="3488950"/>
            <a:ext cx="2461800" cy="1554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Close-Ended</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Open-Ended</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Hypothetical</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Probing</a:t>
            </a:r>
            <a:endParaRPr sz="2000">
              <a:solidFill>
                <a:srgbClr val="1F497D"/>
              </a:solidFill>
              <a:latin typeface="Calibri"/>
              <a:ea typeface="Calibri"/>
              <a:cs typeface="Calibri"/>
              <a:sym typeface="Calibri"/>
            </a:endParaRPr>
          </a:p>
        </p:txBody>
      </p:sp>
      <p:sp>
        <p:nvSpPr>
          <p:cNvPr id="241" name="Google Shape;241;g1107cac3cd0_0_53"/>
          <p:cNvSpPr/>
          <p:nvPr/>
        </p:nvSpPr>
        <p:spPr>
          <a:xfrm>
            <a:off x="7753000" y="356000"/>
            <a:ext cx="3651600" cy="1026600"/>
          </a:xfrm>
          <a:prstGeom prst="roundRect">
            <a:avLst>
              <a:gd name="adj" fmla="val 16667"/>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g1107cac3cd0_0_53"/>
          <p:cNvSpPr txBox="1"/>
          <p:nvPr/>
        </p:nvSpPr>
        <p:spPr>
          <a:xfrm>
            <a:off x="8053412" y="457077"/>
            <a:ext cx="3050700" cy="78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800">
                <a:solidFill>
                  <a:schemeClr val="lt1"/>
                </a:solidFill>
                <a:latin typeface="Calibri"/>
                <a:ea typeface="Calibri"/>
                <a:cs typeface="Calibri"/>
                <a:sym typeface="Calibri"/>
              </a:rPr>
              <a:t>Review lagi job description dan job specification</a:t>
            </a:r>
            <a:endParaRPr sz="1800">
              <a:solidFill>
                <a:schemeClr val="lt1"/>
              </a:solidFill>
              <a:latin typeface="Calibri"/>
              <a:ea typeface="Calibri"/>
              <a:cs typeface="Calibri"/>
              <a:sym typeface="Calibri"/>
            </a:endParaRPr>
          </a:p>
        </p:txBody>
      </p:sp>
      <p:sp>
        <p:nvSpPr>
          <p:cNvPr id="243" name="Google Shape;243;g1107cac3cd0_0_53"/>
          <p:cNvSpPr/>
          <p:nvPr/>
        </p:nvSpPr>
        <p:spPr>
          <a:xfrm>
            <a:off x="7753000" y="1635850"/>
            <a:ext cx="3651600" cy="1026600"/>
          </a:xfrm>
          <a:prstGeom prst="roundRect">
            <a:avLst>
              <a:gd name="adj" fmla="val 16667"/>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1107cac3cd0_0_53"/>
          <p:cNvSpPr txBox="1"/>
          <p:nvPr/>
        </p:nvSpPr>
        <p:spPr>
          <a:xfrm>
            <a:off x="8053412" y="1736927"/>
            <a:ext cx="3050700" cy="78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800">
                <a:solidFill>
                  <a:schemeClr val="lt1"/>
                </a:solidFill>
                <a:latin typeface="Calibri"/>
                <a:ea typeface="Calibri"/>
                <a:cs typeface="Calibri"/>
                <a:sym typeface="Calibri"/>
              </a:rPr>
              <a:t>Rencanakan gambaran job interview nanti</a:t>
            </a:r>
            <a:endParaRPr sz="1800">
              <a:solidFill>
                <a:schemeClr val="lt1"/>
              </a:solidFill>
              <a:latin typeface="Calibri"/>
              <a:ea typeface="Calibri"/>
              <a:cs typeface="Calibri"/>
              <a:sym typeface="Calibri"/>
            </a:endParaRPr>
          </a:p>
        </p:txBody>
      </p:sp>
      <p:sp>
        <p:nvSpPr>
          <p:cNvPr id="245" name="Google Shape;245;g1107cac3cd0_0_53"/>
          <p:cNvSpPr/>
          <p:nvPr/>
        </p:nvSpPr>
        <p:spPr>
          <a:xfrm>
            <a:off x="7753000" y="2915700"/>
            <a:ext cx="3651600" cy="1026600"/>
          </a:xfrm>
          <a:prstGeom prst="roundRect">
            <a:avLst>
              <a:gd name="adj" fmla="val 16667"/>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1107cac3cd0_0_53"/>
          <p:cNvSpPr txBox="1"/>
          <p:nvPr/>
        </p:nvSpPr>
        <p:spPr>
          <a:xfrm>
            <a:off x="8053462" y="3198153"/>
            <a:ext cx="30507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800">
                <a:solidFill>
                  <a:schemeClr val="lt1"/>
                </a:solidFill>
                <a:latin typeface="Calibri"/>
                <a:ea typeface="Calibri"/>
                <a:cs typeface="Calibri"/>
                <a:sym typeface="Calibri"/>
              </a:rPr>
              <a:t>Rencanakan tipe interview nya</a:t>
            </a:r>
            <a:endParaRPr sz="1800">
              <a:solidFill>
                <a:schemeClr val="lt1"/>
              </a:solidFill>
              <a:latin typeface="Calibri"/>
              <a:ea typeface="Calibri"/>
              <a:cs typeface="Calibri"/>
              <a:sym typeface="Calibri"/>
            </a:endParaRPr>
          </a:p>
        </p:txBody>
      </p:sp>
      <p:sp>
        <p:nvSpPr>
          <p:cNvPr id="247" name="Google Shape;247;g1107cac3cd0_0_53"/>
          <p:cNvSpPr/>
          <p:nvPr/>
        </p:nvSpPr>
        <p:spPr>
          <a:xfrm>
            <a:off x="7753000" y="4195551"/>
            <a:ext cx="3651600" cy="1026600"/>
          </a:xfrm>
          <a:prstGeom prst="roundRect">
            <a:avLst>
              <a:gd name="adj" fmla="val 16667"/>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1107cac3cd0_0_53"/>
          <p:cNvSpPr txBox="1"/>
          <p:nvPr/>
        </p:nvSpPr>
        <p:spPr>
          <a:xfrm>
            <a:off x="8053412" y="4296628"/>
            <a:ext cx="3050700" cy="780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800">
                <a:solidFill>
                  <a:schemeClr val="lt1"/>
                </a:solidFill>
                <a:latin typeface="Calibri"/>
                <a:ea typeface="Calibri"/>
                <a:cs typeface="Calibri"/>
                <a:sym typeface="Calibri"/>
              </a:rPr>
              <a:t>Buatlah pertanyaan untuk semua kandidat</a:t>
            </a:r>
            <a:endParaRPr sz="1800">
              <a:solidFill>
                <a:schemeClr val="lt1"/>
              </a:solidFill>
              <a:latin typeface="Calibri"/>
              <a:ea typeface="Calibri"/>
              <a:cs typeface="Calibri"/>
              <a:sym typeface="Calibri"/>
            </a:endParaRPr>
          </a:p>
        </p:txBody>
      </p:sp>
      <p:sp>
        <p:nvSpPr>
          <p:cNvPr id="249" name="Google Shape;249;g1107cac3cd0_0_53"/>
          <p:cNvSpPr/>
          <p:nvPr/>
        </p:nvSpPr>
        <p:spPr>
          <a:xfrm>
            <a:off x="7753000" y="5475401"/>
            <a:ext cx="3651600" cy="1026600"/>
          </a:xfrm>
          <a:prstGeom prst="roundRect">
            <a:avLst>
              <a:gd name="adj" fmla="val 16667"/>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1107cac3cd0_0_53"/>
          <p:cNvSpPr txBox="1"/>
          <p:nvPr/>
        </p:nvSpPr>
        <p:spPr>
          <a:xfrm>
            <a:off x="8053462" y="5757854"/>
            <a:ext cx="30507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1800">
                <a:solidFill>
                  <a:schemeClr val="lt1"/>
                </a:solidFill>
                <a:latin typeface="Calibri"/>
                <a:ea typeface="Calibri"/>
                <a:cs typeface="Calibri"/>
                <a:sym typeface="Calibri"/>
              </a:rPr>
              <a:t>Buatlah sebuah form</a:t>
            </a:r>
            <a:endParaRPr sz="1800">
              <a:solidFill>
                <a:schemeClr val="lt1"/>
              </a:solidFill>
              <a:latin typeface="Calibri"/>
              <a:ea typeface="Calibri"/>
              <a:cs typeface="Calibri"/>
              <a:sym typeface="Calibri"/>
            </a:endParaRPr>
          </a:p>
        </p:txBody>
      </p:sp>
      <p:sp>
        <p:nvSpPr>
          <p:cNvPr id="251" name="Google Shape;251;g1107cac3cd0_0_53"/>
          <p:cNvSpPr/>
          <p:nvPr/>
        </p:nvSpPr>
        <p:spPr>
          <a:xfrm>
            <a:off x="9463300" y="1275225"/>
            <a:ext cx="231000" cy="4617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1107cac3cd0_0_53"/>
          <p:cNvSpPr/>
          <p:nvPr/>
        </p:nvSpPr>
        <p:spPr>
          <a:xfrm>
            <a:off x="9463300" y="2558225"/>
            <a:ext cx="231000" cy="4617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1107cac3cd0_0_53"/>
          <p:cNvSpPr/>
          <p:nvPr/>
        </p:nvSpPr>
        <p:spPr>
          <a:xfrm>
            <a:off x="9463300" y="3838075"/>
            <a:ext cx="231000" cy="4617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1107cac3cd0_0_53"/>
          <p:cNvSpPr/>
          <p:nvPr/>
        </p:nvSpPr>
        <p:spPr>
          <a:xfrm>
            <a:off x="9463300" y="5117925"/>
            <a:ext cx="231000" cy="4617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07cac3cd0_0_85"/>
          <p:cNvSpPr txBox="1">
            <a:spLocks noGrp="1"/>
          </p:cNvSpPr>
          <p:nvPr>
            <p:ph type="title"/>
          </p:nvPr>
        </p:nvSpPr>
        <p:spPr>
          <a:xfrm>
            <a:off x="609441" y="512864"/>
            <a:ext cx="10969800" cy="1143000"/>
          </a:xfrm>
          <a:prstGeom prst="rect">
            <a:avLst/>
          </a:prstGeom>
        </p:spPr>
        <p:txBody>
          <a:bodyPr spcFirstLastPara="1" wrap="square" lIns="117200" tIns="58600" rIns="117200" bIns="58600" anchor="ctr" anchorCtr="0">
            <a:normAutofit/>
          </a:bodyPr>
          <a:lstStyle/>
          <a:p>
            <a:pPr marL="0" lvl="0" indent="0" algn="ctr" rtl="0">
              <a:spcBef>
                <a:spcPts val="0"/>
              </a:spcBef>
              <a:spcAft>
                <a:spcPts val="0"/>
              </a:spcAft>
              <a:buNone/>
            </a:pPr>
            <a:r>
              <a:rPr lang="en-US">
                <a:solidFill>
                  <a:srgbClr val="1F497D"/>
                </a:solidFill>
              </a:rPr>
              <a:t>Mengembangkan</a:t>
            </a:r>
            <a:endParaRPr>
              <a:solidFill>
                <a:srgbClr val="1F497D"/>
              </a:solidFill>
            </a:endParaRPr>
          </a:p>
        </p:txBody>
      </p:sp>
      <p:sp>
        <p:nvSpPr>
          <p:cNvPr id="260" name="Google Shape;260;g1107cac3cd0_0_85"/>
          <p:cNvSpPr/>
          <p:nvPr/>
        </p:nvSpPr>
        <p:spPr>
          <a:xfrm>
            <a:off x="915250" y="2081225"/>
            <a:ext cx="2908800" cy="3385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1107cac3cd0_0_85"/>
          <p:cNvSpPr txBox="1"/>
          <p:nvPr/>
        </p:nvSpPr>
        <p:spPr>
          <a:xfrm>
            <a:off x="1287050" y="2257875"/>
            <a:ext cx="2223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Orientation</a:t>
            </a:r>
            <a:endParaRPr sz="2000">
              <a:solidFill>
                <a:srgbClr val="1F497D"/>
              </a:solidFill>
              <a:latin typeface="Calibri"/>
              <a:ea typeface="Calibri"/>
              <a:cs typeface="Calibri"/>
              <a:sym typeface="Calibri"/>
            </a:endParaRPr>
          </a:p>
        </p:txBody>
      </p:sp>
      <p:sp>
        <p:nvSpPr>
          <p:cNvPr id="262" name="Google Shape;262;g1107cac3cd0_0_85"/>
          <p:cNvSpPr txBox="1"/>
          <p:nvPr/>
        </p:nvSpPr>
        <p:spPr>
          <a:xfrm>
            <a:off x="1105275" y="3067350"/>
            <a:ext cx="2461800" cy="226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2000">
                <a:solidFill>
                  <a:srgbClr val="1F497D"/>
                </a:solidFill>
                <a:latin typeface="Calibri"/>
                <a:ea typeface="Calibri"/>
                <a:cs typeface="Calibri"/>
                <a:sym typeface="Calibri"/>
              </a:rPr>
              <a:t>Proses pengenalan pegawai terhadap pekerjaan (tanggung jawab, tugas, dan pelaporan) yang akan dia lakukan</a:t>
            </a:r>
            <a:endParaRPr sz="2000">
              <a:solidFill>
                <a:srgbClr val="1F497D"/>
              </a:solidFill>
              <a:latin typeface="Calibri"/>
              <a:ea typeface="Calibri"/>
              <a:cs typeface="Calibri"/>
              <a:sym typeface="Calibri"/>
            </a:endParaRPr>
          </a:p>
        </p:txBody>
      </p:sp>
      <p:sp>
        <p:nvSpPr>
          <p:cNvPr id="263" name="Google Shape;263;g1107cac3cd0_0_85"/>
          <p:cNvSpPr/>
          <p:nvPr/>
        </p:nvSpPr>
        <p:spPr>
          <a:xfrm>
            <a:off x="4475900" y="2081225"/>
            <a:ext cx="2908800" cy="3385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1107cac3cd0_0_85"/>
          <p:cNvSpPr txBox="1"/>
          <p:nvPr/>
        </p:nvSpPr>
        <p:spPr>
          <a:xfrm>
            <a:off x="4847700" y="2257875"/>
            <a:ext cx="2223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Training</a:t>
            </a:r>
            <a:endParaRPr sz="2000">
              <a:solidFill>
                <a:srgbClr val="1F497D"/>
              </a:solidFill>
              <a:latin typeface="Calibri"/>
              <a:ea typeface="Calibri"/>
              <a:cs typeface="Calibri"/>
              <a:sym typeface="Calibri"/>
            </a:endParaRPr>
          </a:p>
        </p:txBody>
      </p:sp>
      <p:sp>
        <p:nvSpPr>
          <p:cNvPr id="265" name="Google Shape;265;g1107cac3cd0_0_85"/>
          <p:cNvSpPr txBox="1"/>
          <p:nvPr/>
        </p:nvSpPr>
        <p:spPr>
          <a:xfrm>
            <a:off x="4665925" y="3067350"/>
            <a:ext cx="24618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2000">
                <a:solidFill>
                  <a:srgbClr val="1F497D"/>
                </a:solidFill>
                <a:latin typeface="Calibri"/>
                <a:ea typeface="Calibri"/>
                <a:cs typeface="Calibri"/>
                <a:sym typeface="Calibri"/>
              </a:rPr>
              <a:t>Proses menambah kemampuan individu untuk bekerja lebih baik</a:t>
            </a:r>
            <a:endParaRPr sz="2000">
              <a:solidFill>
                <a:srgbClr val="1F497D"/>
              </a:solidFill>
              <a:latin typeface="Calibri"/>
              <a:ea typeface="Calibri"/>
              <a:cs typeface="Calibri"/>
              <a:sym typeface="Calibri"/>
            </a:endParaRPr>
          </a:p>
        </p:txBody>
      </p:sp>
      <p:sp>
        <p:nvSpPr>
          <p:cNvPr id="266" name="Google Shape;266;g1107cac3cd0_0_85"/>
          <p:cNvSpPr/>
          <p:nvPr/>
        </p:nvSpPr>
        <p:spPr>
          <a:xfrm>
            <a:off x="8249825" y="2081225"/>
            <a:ext cx="2908800" cy="3385200"/>
          </a:xfrm>
          <a:prstGeom prst="roundRect">
            <a:avLst>
              <a:gd name="adj" fmla="val 16667"/>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1107cac3cd0_0_85"/>
          <p:cNvSpPr txBox="1"/>
          <p:nvPr/>
        </p:nvSpPr>
        <p:spPr>
          <a:xfrm>
            <a:off x="8552650" y="2257875"/>
            <a:ext cx="23490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Development</a:t>
            </a:r>
            <a:endParaRPr sz="2000">
              <a:solidFill>
                <a:srgbClr val="1F497D"/>
              </a:solidFill>
              <a:latin typeface="Calibri"/>
              <a:ea typeface="Calibri"/>
              <a:cs typeface="Calibri"/>
              <a:sym typeface="Calibri"/>
            </a:endParaRPr>
          </a:p>
        </p:txBody>
      </p:sp>
      <p:sp>
        <p:nvSpPr>
          <p:cNvPr id="268" name="Google Shape;268;g1107cac3cd0_0_85"/>
          <p:cNvSpPr txBox="1"/>
          <p:nvPr/>
        </p:nvSpPr>
        <p:spPr>
          <a:xfrm>
            <a:off x="8439850" y="3067350"/>
            <a:ext cx="2461800" cy="1908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US" sz="2000">
                <a:solidFill>
                  <a:srgbClr val="1F497D"/>
                </a:solidFill>
                <a:latin typeface="Calibri"/>
                <a:ea typeface="Calibri"/>
                <a:cs typeface="Calibri"/>
                <a:sym typeface="Calibri"/>
              </a:rPr>
              <a:t>Sebuah program pengembangan yang dapat meng-improve individu untuk masa depan pekerjaannya</a:t>
            </a:r>
            <a:endParaRPr sz="2000">
              <a:solidFill>
                <a:srgbClr val="1F497D"/>
              </a:solidFill>
              <a:latin typeface="Calibri"/>
              <a:ea typeface="Calibri"/>
              <a:cs typeface="Calibri"/>
              <a:sym typeface="Calibri"/>
            </a:endParaRPr>
          </a:p>
        </p:txBody>
      </p:sp>
      <p:cxnSp>
        <p:nvCxnSpPr>
          <p:cNvPr id="269" name="Google Shape;269;g1107cac3cd0_0_85"/>
          <p:cNvCxnSpPr/>
          <p:nvPr/>
        </p:nvCxnSpPr>
        <p:spPr>
          <a:xfrm>
            <a:off x="1404200" y="2983925"/>
            <a:ext cx="1880700" cy="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g1107cac3cd0_0_85"/>
          <p:cNvCxnSpPr/>
          <p:nvPr/>
        </p:nvCxnSpPr>
        <p:spPr>
          <a:xfrm>
            <a:off x="4956463" y="2983925"/>
            <a:ext cx="1880700" cy="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g1107cac3cd0_0_85"/>
          <p:cNvCxnSpPr/>
          <p:nvPr/>
        </p:nvCxnSpPr>
        <p:spPr>
          <a:xfrm>
            <a:off x="8786788" y="2983925"/>
            <a:ext cx="18807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p:nvPr/>
        </p:nvSpPr>
        <p:spPr>
          <a:xfrm>
            <a:off x="932873" y="797717"/>
            <a:ext cx="45719" cy="68349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85" name="Google Shape;85;p18"/>
          <p:cNvSpPr txBox="1"/>
          <p:nvPr/>
        </p:nvSpPr>
        <p:spPr>
          <a:xfrm>
            <a:off x="1112471" y="908600"/>
            <a:ext cx="3727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497D"/>
                </a:solidFill>
                <a:latin typeface="Playfair Display"/>
                <a:ea typeface="Playfair Display"/>
                <a:cs typeface="Playfair Display"/>
                <a:sym typeface="Playfair Display"/>
              </a:rPr>
              <a:t>AGENDA WEEK </a:t>
            </a:r>
            <a:r>
              <a:rPr lang="en-US" sz="2400" b="1">
                <a:solidFill>
                  <a:srgbClr val="1F497D"/>
                </a:solidFill>
                <a:latin typeface="Playfair Display"/>
                <a:ea typeface="Playfair Display"/>
                <a:cs typeface="Playfair Display"/>
                <a:sym typeface="Playfair Display"/>
              </a:rPr>
              <a:t>9</a:t>
            </a:r>
            <a:endParaRPr sz="1400" b="1" i="0" u="none" strike="noStrike" cap="none">
              <a:solidFill>
                <a:srgbClr val="1F497D"/>
              </a:solidFill>
              <a:latin typeface="Playfair Display"/>
              <a:ea typeface="Playfair Display"/>
              <a:cs typeface="Playfair Display"/>
              <a:sym typeface="Playfair Display"/>
            </a:endParaRPr>
          </a:p>
        </p:txBody>
      </p:sp>
      <p:sp>
        <p:nvSpPr>
          <p:cNvPr id="86" name="Google Shape;86;p18"/>
          <p:cNvSpPr/>
          <p:nvPr/>
        </p:nvSpPr>
        <p:spPr>
          <a:xfrm>
            <a:off x="3955139" y="2460046"/>
            <a:ext cx="1781890" cy="1378472"/>
          </a:xfrm>
          <a:custGeom>
            <a:avLst/>
            <a:gdLst/>
            <a:ahLst/>
            <a:cxnLst/>
            <a:rect l="l" t="t" r="r" b="b"/>
            <a:pathLst>
              <a:path w="3618" h="2801" extrusionOk="0">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7" name="Google Shape;87;p18"/>
          <p:cNvSpPr/>
          <p:nvPr/>
        </p:nvSpPr>
        <p:spPr>
          <a:xfrm>
            <a:off x="6466858" y="2460046"/>
            <a:ext cx="1779714" cy="1378472"/>
          </a:xfrm>
          <a:custGeom>
            <a:avLst/>
            <a:gdLst/>
            <a:ahLst/>
            <a:cxnLst/>
            <a:rect l="l" t="t" r="r" b="b"/>
            <a:pathLst>
              <a:path w="3613" h="2801" extrusionOk="0">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8" name="Google Shape;88;p18"/>
          <p:cNvSpPr/>
          <p:nvPr/>
        </p:nvSpPr>
        <p:spPr>
          <a:xfrm rot="-5400000">
            <a:off x="9158935" y="2259387"/>
            <a:ext cx="1379388" cy="1780705"/>
          </a:xfrm>
          <a:custGeom>
            <a:avLst/>
            <a:gdLst/>
            <a:ahLst/>
            <a:cxnLst/>
            <a:rect l="l" t="t" r="r" b="b"/>
            <a:pathLst>
              <a:path w="2800" h="3618" extrusionOk="0">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9" name="Google Shape;89;p18"/>
          <p:cNvSpPr/>
          <p:nvPr/>
        </p:nvSpPr>
        <p:spPr>
          <a:xfrm rot="-5400000">
            <a:off x="1650502" y="2259387"/>
            <a:ext cx="1379388" cy="1780706"/>
          </a:xfrm>
          <a:custGeom>
            <a:avLst/>
            <a:gdLst/>
            <a:ahLst/>
            <a:cxnLst/>
            <a:rect l="l" t="t" r="r" b="b"/>
            <a:pathLst>
              <a:path w="2801" h="3617" extrusionOk="0">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90" name="Google Shape;90;p18"/>
          <p:cNvSpPr/>
          <p:nvPr/>
        </p:nvSpPr>
        <p:spPr>
          <a:xfrm>
            <a:off x="5911658"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1" name="Google Shape;91;p18"/>
          <p:cNvSpPr/>
          <p:nvPr/>
        </p:nvSpPr>
        <p:spPr>
          <a:xfrm>
            <a:off x="8418979"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2" name="Google Shape;92;p18"/>
          <p:cNvSpPr/>
          <p:nvPr/>
        </p:nvSpPr>
        <p:spPr>
          <a:xfrm>
            <a:off x="3399715"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3" name="Google Shape;93;p18"/>
          <p:cNvSpPr txBox="1"/>
          <p:nvPr/>
        </p:nvSpPr>
        <p:spPr>
          <a:xfrm>
            <a:off x="6307017" y="4084652"/>
            <a:ext cx="2112000" cy="3078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HRM vs HCM</a:t>
            </a:r>
            <a:endParaRPr sz="1200" b="0" i="0" u="none" strike="noStrike" cap="none">
              <a:solidFill>
                <a:srgbClr val="1F497D"/>
              </a:solidFill>
              <a:latin typeface="Calibri"/>
              <a:ea typeface="Calibri"/>
              <a:cs typeface="Calibri"/>
              <a:sym typeface="Calibri"/>
            </a:endParaRPr>
          </a:p>
        </p:txBody>
      </p:sp>
      <p:sp>
        <p:nvSpPr>
          <p:cNvPr id="94" name="Google Shape;94;p18"/>
          <p:cNvSpPr txBox="1"/>
          <p:nvPr/>
        </p:nvSpPr>
        <p:spPr>
          <a:xfrm>
            <a:off x="1280200" y="4084652"/>
            <a:ext cx="21201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Human Resource Management</a:t>
            </a:r>
            <a:endParaRPr sz="1200" b="1" i="0" u="none" strike="noStrike" cap="none">
              <a:solidFill>
                <a:srgbClr val="1F497D"/>
              </a:solidFill>
              <a:latin typeface="Calibri"/>
              <a:ea typeface="Calibri"/>
              <a:cs typeface="Calibri"/>
              <a:sym typeface="Calibri"/>
            </a:endParaRPr>
          </a:p>
        </p:txBody>
      </p:sp>
      <p:sp>
        <p:nvSpPr>
          <p:cNvPr id="95" name="Google Shape;95;p18"/>
          <p:cNvSpPr txBox="1"/>
          <p:nvPr/>
        </p:nvSpPr>
        <p:spPr>
          <a:xfrm>
            <a:off x="3794214" y="4084652"/>
            <a:ext cx="21189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1F497D"/>
                </a:solidFill>
                <a:latin typeface="Calibri"/>
                <a:ea typeface="Calibri"/>
                <a:cs typeface="Calibri"/>
                <a:sym typeface="Calibri"/>
              </a:rPr>
              <a:t>Human Capital Management</a:t>
            </a:r>
            <a:endParaRPr sz="1200" b="1" i="0" u="none" strike="noStrike" cap="none">
              <a:solidFill>
                <a:srgbClr val="1F497D"/>
              </a:solidFill>
              <a:latin typeface="Calibri"/>
              <a:ea typeface="Calibri"/>
              <a:cs typeface="Calibri"/>
              <a:sym typeface="Calibri"/>
            </a:endParaRPr>
          </a:p>
        </p:txBody>
      </p:sp>
      <p:sp>
        <p:nvSpPr>
          <p:cNvPr id="96" name="Google Shape;96;p18"/>
          <p:cNvSpPr txBox="1"/>
          <p:nvPr/>
        </p:nvSpPr>
        <p:spPr>
          <a:xfrm>
            <a:off x="8806344" y="4084652"/>
            <a:ext cx="20886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1F497D"/>
                </a:solidFill>
                <a:latin typeface="Calibri"/>
                <a:ea typeface="Calibri"/>
                <a:cs typeface="Calibri"/>
                <a:sym typeface="Calibri"/>
              </a:rPr>
              <a:t>POLC in Human Capital Management</a:t>
            </a:r>
            <a:endParaRPr sz="1200" b="1" i="0" u="none" strike="noStrike" cap="none">
              <a:solidFill>
                <a:srgbClr val="1F497D"/>
              </a:solidFill>
              <a:latin typeface="Calibri"/>
              <a:ea typeface="Calibri"/>
              <a:cs typeface="Calibri"/>
              <a:sym typeface="Calibri"/>
            </a:endParaRPr>
          </a:p>
        </p:txBody>
      </p:sp>
      <p:sp>
        <p:nvSpPr>
          <p:cNvPr id="97" name="Google Shape;97;p18"/>
          <p:cNvSpPr txBox="1"/>
          <p:nvPr/>
        </p:nvSpPr>
        <p:spPr>
          <a:xfrm>
            <a:off x="212765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1</a:t>
            </a:r>
            <a:endParaRPr sz="3000" b="1" i="0" u="none" strike="noStrike" cap="none">
              <a:solidFill>
                <a:srgbClr val="000000"/>
              </a:solidFill>
              <a:latin typeface="Arial"/>
              <a:ea typeface="Arial"/>
              <a:cs typeface="Arial"/>
              <a:sym typeface="Arial"/>
            </a:endParaRPr>
          </a:p>
        </p:txBody>
      </p:sp>
      <p:sp>
        <p:nvSpPr>
          <p:cNvPr id="98" name="Google Shape;98;p18"/>
          <p:cNvSpPr txBox="1"/>
          <p:nvPr/>
        </p:nvSpPr>
        <p:spPr>
          <a:xfrm>
            <a:off x="467170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2</a:t>
            </a:r>
            <a:endParaRPr sz="3000" b="1" i="0" u="none" strike="noStrike" cap="none">
              <a:solidFill>
                <a:srgbClr val="000000"/>
              </a:solidFill>
              <a:latin typeface="Arial"/>
              <a:ea typeface="Arial"/>
              <a:cs typeface="Arial"/>
              <a:sym typeface="Arial"/>
            </a:endParaRPr>
          </a:p>
        </p:txBody>
      </p:sp>
      <p:sp>
        <p:nvSpPr>
          <p:cNvPr id="99" name="Google Shape;99;p18"/>
          <p:cNvSpPr txBox="1"/>
          <p:nvPr/>
        </p:nvSpPr>
        <p:spPr>
          <a:xfrm>
            <a:off x="7165267"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3</a:t>
            </a:r>
            <a:endParaRPr sz="3000" b="1" i="0" u="none" strike="noStrike" cap="none">
              <a:solidFill>
                <a:srgbClr val="1F497D"/>
              </a:solidFill>
              <a:latin typeface="Arial"/>
              <a:ea typeface="Arial"/>
              <a:cs typeface="Arial"/>
              <a:sym typeface="Arial"/>
            </a:endParaRPr>
          </a:p>
        </p:txBody>
      </p:sp>
      <p:sp>
        <p:nvSpPr>
          <p:cNvPr id="100" name="Google Shape;100;p18"/>
          <p:cNvSpPr txBox="1"/>
          <p:nvPr/>
        </p:nvSpPr>
        <p:spPr>
          <a:xfrm>
            <a:off x="9672579"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4</a:t>
            </a:r>
            <a:endParaRPr sz="3000" b="1" i="0" u="none" strike="noStrike" cap="none">
              <a:solidFill>
                <a:srgbClr val="1F497D"/>
              </a:solidFill>
              <a:latin typeface="Arial"/>
              <a:ea typeface="Arial"/>
              <a:cs typeface="Arial"/>
              <a:sym typeface="Arial"/>
            </a:endParaRPr>
          </a:p>
        </p:txBody>
      </p:sp>
      <p:pic>
        <p:nvPicPr>
          <p:cNvPr id="101" name="Google Shape;101;p1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107cac3cd0_0_90"/>
          <p:cNvSpPr txBox="1">
            <a:spLocks noGrp="1"/>
          </p:cNvSpPr>
          <p:nvPr>
            <p:ph type="title"/>
          </p:nvPr>
        </p:nvSpPr>
        <p:spPr>
          <a:xfrm>
            <a:off x="609504" y="663314"/>
            <a:ext cx="10969800" cy="1143000"/>
          </a:xfrm>
          <a:prstGeom prst="rect">
            <a:avLst/>
          </a:prstGeom>
        </p:spPr>
        <p:txBody>
          <a:bodyPr spcFirstLastPara="1" wrap="square" lIns="117200" tIns="58600" rIns="117200" bIns="58600" anchor="ctr" anchorCtr="0">
            <a:normAutofit/>
          </a:bodyPr>
          <a:lstStyle/>
          <a:p>
            <a:pPr marL="0" lvl="0" indent="0" algn="ctr" rtl="0">
              <a:spcBef>
                <a:spcPts val="0"/>
              </a:spcBef>
              <a:spcAft>
                <a:spcPts val="0"/>
              </a:spcAft>
              <a:buNone/>
            </a:pPr>
            <a:r>
              <a:rPr lang="en-US">
                <a:solidFill>
                  <a:srgbClr val="1F497D"/>
                </a:solidFill>
              </a:rPr>
              <a:t>Mempertahankan</a:t>
            </a:r>
            <a:endParaRPr>
              <a:solidFill>
                <a:srgbClr val="1F497D"/>
              </a:solidFill>
            </a:endParaRPr>
          </a:p>
        </p:txBody>
      </p:sp>
      <p:sp>
        <p:nvSpPr>
          <p:cNvPr id="277" name="Google Shape;277;g1107cac3cd0_0_90"/>
          <p:cNvSpPr txBox="1"/>
          <p:nvPr/>
        </p:nvSpPr>
        <p:spPr>
          <a:xfrm>
            <a:off x="1149025" y="2001700"/>
            <a:ext cx="9491100" cy="332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Organisasi memberikan kompensasi berupa:</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b="1">
                <a:solidFill>
                  <a:srgbClr val="1F497D"/>
                </a:solidFill>
                <a:latin typeface="Calibri"/>
                <a:ea typeface="Calibri"/>
                <a:cs typeface="Calibri"/>
                <a:sym typeface="Calibri"/>
              </a:rPr>
              <a:t>Upah</a:t>
            </a:r>
            <a:r>
              <a:rPr lang="en-US" sz="2000">
                <a:solidFill>
                  <a:srgbClr val="1F497D"/>
                </a:solidFill>
                <a:latin typeface="Calibri"/>
                <a:ea typeface="Calibri"/>
                <a:cs typeface="Calibri"/>
                <a:sym typeface="Calibri"/>
              </a:rPr>
              <a:t> :  pembayaran berdasarkan jam</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b="1">
                <a:solidFill>
                  <a:srgbClr val="1F497D"/>
                </a:solidFill>
                <a:latin typeface="Calibri"/>
                <a:ea typeface="Calibri"/>
                <a:cs typeface="Calibri"/>
                <a:sym typeface="Calibri"/>
              </a:rPr>
              <a:t>Gaji</a:t>
            </a:r>
            <a:r>
              <a:rPr lang="en-US" sz="2000">
                <a:solidFill>
                  <a:srgbClr val="1F497D"/>
                </a:solidFill>
                <a:latin typeface="Calibri"/>
                <a:ea typeface="Calibri"/>
                <a:cs typeface="Calibri"/>
                <a:sym typeface="Calibri"/>
              </a:rPr>
              <a:t> : pembayaran berdasarkan periode tertentu pembayaran</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b="1">
                <a:solidFill>
                  <a:srgbClr val="1F497D"/>
                </a:solidFill>
                <a:latin typeface="Calibri"/>
                <a:ea typeface="Calibri"/>
                <a:cs typeface="Calibri"/>
                <a:sym typeface="Calibri"/>
              </a:rPr>
              <a:t>Insentif</a:t>
            </a:r>
            <a:r>
              <a:rPr lang="en-US" sz="2000">
                <a:solidFill>
                  <a:srgbClr val="1F497D"/>
                </a:solidFill>
                <a:latin typeface="Calibri"/>
                <a:ea typeface="Calibri"/>
                <a:cs typeface="Calibri"/>
                <a:sym typeface="Calibri"/>
              </a:rPr>
              <a:t> : pembayaran berdasarkan performance dari produksi, komisi penjualan, profit sharing dll</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None/>
            </a:pP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Cara lain: memberikan jenjang karier yang jelas, melakukan company outing/bonding misalnya piknik atau gathering karyawan, dsb.</a:t>
            </a:r>
            <a:endParaRPr sz="2000">
              <a:solidFill>
                <a:srgbClr val="1F497D"/>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107cac3cd0_0_114"/>
          <p:cNvSpPr txBox="1"/>
          <p:nvPr/>
        </p:nvSpPr>
        <p:spPr>
          <a:xfrm>
            <a:off x="1688075" y="2628550"/>
            <a:ext cx="9491100" cy="226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Trait Theory</a:t>
            </a:r>
            <a:endParaRPr sz="3000" b="1" i="1">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Leaders are born, not made.</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3000" b="1" i="1">
                <a:solidFill>
                  <a:srgbClr val="1F497D"/>
                </a:solidFill>
                <a:latin typeface="Calibri"/>
                <a:ea typeface="Calibri"/>
                <a:cs typeface="Calibri"/>
                <a:sym typeface="Calibri"/>
              </a:rPr>
              <a:t>Behavior Theory</a:t>
            </a:r>
            <a:endParaRPr sz="3000" b="1" i="1">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Leadership traits can be taught.</a:t>
            </a:r>
            <a:endParaRPr sz="2000">
              <a:solidFill>
                <a:srgbClr val="1F497D"/>
              </a:solidFill>
              <a:latin typeface="Calibri"/>
              <a:ea typeface="Calibri"/>
              <a:cs typeface="Calibri"/>
              <a:sym typeface="Calibri"/>
            </a:endParaRPr>
          </a:p>
        </p:txBody>
      </p:sp>
      <p:sp>
        <p:nvSpPr>
          <p:cNvPr id="283" name="Google Shape;283;g1107cac3cd0_0_114"/>
          <p:cNvSpPr/>
          <p:nvPr/>
        </p:nvSpPr>
        <p:spPr>
          <a:xfrm>
            <a:off x="974450" y="13130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5000" b="1">
                <a:solidFill>
                  <a:srgbClr val="1F497D"/>
                </a:solidFill>
                <a:latin typeface="Playfair Display"/>
                <a:ea typeface="Playfair Display"/>
                <a:cs typeface="Playfair Display"/>
                <a:sym typeface="Playfair Display"/>
              </a:rPr>
              <a:t>HR Leading | Leadership Style</a:t>
            </a:r>
            <a:endParaRPr sz="5000" b="1" i="0" u="none" strike="noStrike" cap="none">
              <a:solidFill>
                <a:srgbClr val="1F497D"/>
              </a:solidFill>
              <a:latin typeface="Playfair Display"/>
              <a:ea typeface="Playfair Display"/>
              <a:cs typeface="Playfair Display"/>
              <a:sym typeface="Playfair Display"/>
            </a:endParaRPr>
          </a:p>
        </p:txBody>
      </p:sp>
      <p:pic>
        <p:nvPicPr>
          <p:cNvPr id="284" name="Google Shape;284;g1107cac3cd0_0_11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85" name="Google Shape;285;g1107cac3cd0_0_114"/>
          <p:cNvSpPr/>
          <p:nvPr/>
        </p:nvSpPr>
        <p:spPr>
          <a:xfrm rot="-5400000">
            <a:off x="1216072" y="2845941"/>
            <a:ext cx="689700" cy="689700"/>
          </a:xfrm>
          <a:prstGeom prst="blockArc">
            <a:avLst>
              <a:gd name="adj1" fmla="val 10800000"/>
              <a:gd name="adj2" fmla="val 0"/>
              <a:gd name="adj3"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1107cac3cd0_0_114"/>
          <p:cNvSpPr/>
          <p:nvPr/>
        </p:nvSpPr>
        <p:spPr>
          <a:xfrm rot="-5400000">
            <a:off x="1216072" y="4101641"/>
            <a:ext cx="689700" cy="689700"/>
          </a:xfrm>
          <a:prstGeom prst="blockArc">
            <a:avLst>
              <a:gd name="adj1" fmla="val 10800000"/>
              <a:gd name="adj2" fmla="val 0"/>
              <a:gd name="adj3"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107cac3cd0_0_124"/>
          <p:cNvSpPr txBox="1"/>
          <p:nvPr/>
        </p:nvSpPr>
        <p:spPr>
          <a:xfrm>
            <a:off x="1688075" y="2628550"/>
            <a:ext cx="9491100" cy="2616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Aturan &amp; Tata Laku</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Formulir</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Prosedur</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Sistem HCM Informasi Terintegrasi</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Catatan/laporan harian</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Meeting rutin</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Mid report</a:t>
            </a:r>
            <a:endParaRPr sz="2000">
              <a:solidFill>
                <a:srgbClr val="1F497D"/>
              </a:solidFill>
              <a:latin typeface="Calibri"/>
              <a:ea typeface="Calibri"/>
              <a:cs typeface="Calibri"/>
              <a:sym typeface="Calibri"/>
            </a:endParaRPr>
          </a:p>
        </p:txBody>
      </p:sp>
      <p:sp>
        <p:nvSpPr>
          <p:cNvPr id="292" name="Google Shape;292;g1107cac3cd0_0_124"/>
          <p:cNvSpPr/>
          <p:nvPr/>
        </p:nvSpPr>
        <p:spPr>
          <a:xfrm>
            <a:off x="974450" y="13130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5000" b="1">
                <a:solidFill>
                  <a:srgbClr val="1F497D"/>
                </a:solidFill>
                <a:latin typeface="Playfair Display"/>
                <a:ea typeface="Playfair Display"/>
                <a:cs typeface="Playfair Display"/>
                <a:sym typeface="Playfair Display"/>
              </a:rPr>
              <a:t>HR Controlling</a:t>
            </a:r>
            <a:endParaRPr sz="5000" b="1" i="0" u="none" strike="noStrike" cap="none">
              <a:solidFill>
                <a:srgbClr val="1F497D"/>
              </a:solidFill>
              <a:latin typeface="Playfair Display"/>
              <a:ea typeface="Playfair Display"/>
              <a:cs typeface="Playfair Display"/>
              <a:sym typeface="Playfair Display"/>
            </a:endParaRPr>
          </a:p>
        </p:txBody>
      </p:sp>
      <p:pic>
        <p:nvPicPr>
          <p:cNvPr id="293" name="Google Shape;293;g1107cac3cd0_0_12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105ab00216_0_411"/>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HCM </a:t>
            </a:r>
            <a:r>
              <a:rPr lang="en-US" sz="6000" b="1" i="1">
                <a:solidFill>
                  <a:srgbClr val="1F497D"/>
                </a:solidFill>
                <a:latin typeface="Playfair Display"/>
                <a:ea typeface="Playfair Display"/>
                <a:cs typeface="Playfair Display"/>
                <a:sym typeface="Playfair Display"/>
              </a:rPr>
              <a:t>after Pandemic</a:t>
            </a:r>
            <a:endParaRPr sz="6000" b="1" i="1" strike="noStrike" cap="none">
              <a:solidFill>
                <a:srgbClr val="1F497D"/>
              </a:solidFill>
              <a:latin typeface="Playfair Display"/>
              <a:ea typeface="Playfair Display"/>
              <a:cs typeface="Playfair Display"/>
              <a:sym typeface="Playfair Display"/>
            </a:endParaRPr>
          </a:p>
        </p:txBody>
      </p:sp>
      <p:pic>
        <p:nvPicPr>
          <p:cNvPr id="299" name="Google Shape;299;g1105ab00216_0_411"/>
          <p:cNvPicPr preferRelativeResize="0">
            <a:picLocks noGrp="1"/>
          </p:cNvPicPr>
          <p:nvPr>
            <p:ph type="pic" idx="2"/>
          </p:nvPr>
        </p:nvPicPr>
        <p:blipFill rotWithShape="1">
          <a:blip r:embed="rId3">
            <a:alphaModFix/>
          </a:blip>
          <a:srcRect t="18391" b="18385"/>
          <a:stretch/>
        </p:blipFill>
        <p:spPr>
          <a:xfrm>
            <a:off x="0" y="0"/>
            <a:ext cx="12188702" cy="4343401"/>
          </a:xfrm>
          <a:prstGeom prst="rect">
            <a:avLst/>
          </a:prstGeom>
          <a:noFill/>
          <a:ln>
            <a:noFill/>
          </a:ln>
        </p:spPr>
      </p:pic>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0f885681d0_0_40"/>
          <p:cNvSpPr txBox="1"/>
          <p:nvPr/>
        </p:nvSpPr>
        <p:spPr>
          <a:xfrm>
            <a:off x="1688075" y="2628550"/>
            <a:ext cx="9491100" cy="3678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Employee Pay: Focus on Fairness</a:t>
            </a:r>
            <a:br>
              <a:rPr lang="en-US" sz="2000">
                <a:solidFill>
                  <a:srgbClr val="1F497D"/>
                </a:solidFill>
                <a:latin typeface="Calibri"/>
                <a:ea typeface="Calibri"/>
                <a:cs typeface="Calibri"/>
                <a:sym typeface="Calibri"/>
              </a:rPr>
            </a:br>
            <a:r>
              <a:rPr lang="en-US" sz="2000">
                <a:solidFill>
                  <a:srgbClr val="1F497D"/>
                </a:solidFill>
                <a:latin typeface="Calibri"/>
                <a:ea typeface="Calibri"/>
                <a:cs typeface="Calibri"/>
                <a:sym typeface="Calibri"/>
              </a:rPr>
              <a:t>Karyawan mulai menyadari adanya perbedaan/ketidakadilan terhadap sistem gaji berdasarkan gender/ras/dsb.</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Well Being: Critical to Sustaining Operation</a:t>
            </a:r>
            <a:br>
              <a:rPr lang="en-US" sz="2000">
                <a:solidFill>
                  <a:srgbClr val="1F497D"/>
                </a:solidFill>
                <a:latin typeface="Calibri"/>
                <a:ea typeface="Calibri"/>
                <a:cs typeface="Calibri"/>
                <a:sym typeface="Calibri"/>
              </a:rPr>
            </a:br>
            <a:r>
              <a:rPr lang="en-US" sz="2000">
                <a:solidFill>
                  <a:srgbClr val="1F497D"/>
                </a:solidFill>
                <a:latin typeface="Calibri"/>
                <a:ea typeface="Calibri"/>
                <a:cs typeface="Calibri"/>
                <a:sym typeface="Calibri"/>
              </a:rPr>
              <a:t>Fokus perusahaan terarah kepada kesejahteraan dan kesehatan karyawan agar operasional perusahaan tetap bisa berlangsung</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Inclusion and Diversity: Time to Reconsider Strategies</a:t>
            </a:r>
            <a:br>
              <a:rPr lang="en-US" sz="2000">
                <a:solidFill>
                  <a:srgbClr val="1F497D"/>
                </a:solidFill>
                <a:latin typeface="Calibri"/>
                <a:ea typeface="Calibri"/>
                <a:cs typeface="Calibri"/>
                <a:sym typeface="Calibri"/>
              </a:rPr>
            </a:br>
            <a:r>
              <a:rPr lang="en-US" sz="2000">
                <a:solidFill>
                  <a:srgbClr val="1F497D"/>
                </a:solidFill>
                <a:latin typeface="Calibri"/>
                <a:ea typeface="Calibri"/>
                <a:cs typeface="Calibri"/>
                <a:sym typeface="Calibri"/>
              </a:rPr>
              <a:t>Saatnya merekonstruksi sumber daya di setiap manajemen level agar lebih beragam (dari background berbeda) untuk mengurangi risiko operasional dan meningkatkan inovasi di lingkungan yang beragam</a:t>
            </a:r>
            <a:endParaRPr sz="2000">
              <a:solidFill>
                <a:srgbClr val="1F497D"/>
              </a:solidFill>
              <a:latin typeface="Calibri"/>
              <a:ea typeface="Calibri"/>
              <a:cs typeface="Calibri"/>
              <a:sym typeface="Calibri"/>
            </a:endParaRPr>
          </a:p>
        </p:txBody>
      </p:sp>
      <p:sp>
        <p:nvSpPr>
          <p:cNvPr id="305" name="Google Shape;305;g10f885681d0_0_40"/>
          <p:cNvSpPr/>
          <p:nvPr/>
        </p:nvSpPr>
        <p:spPr>
          <a:xfrm>
            <a:off x="986975" y="6736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5000" b="1">
                <a:solidFill>
                  <a:srgbClr val="1F497D"/>
                </a:solidFill>
                <a:latin typeface="Playfair Display"/>
                <a:ea typeface="Playfair Display"/>
                <a:cs typeface="Playfair Display"/>
                <a:sym typeface="Playfair Display"/>
              </a:rPr>
              <a:t>Dampak Pandemi terhadap Human Capital</a:t>
            </a:r>
            <a:endParaRPr sz="5000" b="1" i="0" u="none" strike="noStrike" cap="none">
              <a:solidFill>
                <a:srgbClr val="1F497D"/>
              </a:solidFill>
              <a:latin typeface="Playfair Display"/>
              <a:ea typeface="Playfair Display"/>
              <a:cs typeface="Playfair Display"/>
              <a:sym typeface="Playfair Display"/>
            </a:endParaRPr>
          </a:p>
        </p:txBody>
      </p:sp>
      <p:pic>
        <p:nvPicPr>
          <p:cNvPr id="306" name="Google Shape;306;g10f885681d0_0_40"/>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107cac3cd0_0_148"/>
          <p:cNvSpPr txBox="1"/>
          <p:nvPr/>
        </p:nvSpPr>
        <p:spPr>
          <a:xfrm>
            <a:off x="1688075" y="2628550"/>
            <a:ext cx="9491100" cy="2970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Future of Work: Fast-Tracked</a:t>
            </a:r>
            <a:br>
              <a:rPr lang="en-US" sz="2000">
                <a:solidFill>
                  <a:srgbClr val="1F497D"/>
                </a:solidFill>
                <a:latin typeface="Calibri"/>
                <a:ea typeface="Calibri"/>
                <a:cs typeface="Calibri"/>
                <a:sym typeface="Calibri"/>
              </a:rPr>
            </a:br>
            <a:r>
              <a:rPr lang="en-US" sz="2000">
                <a:solidFill>
                  <a:srgbClr val="1F497D"/>
                </a:solidFill>
                <a:latin typeface="Calibri"/>
                <a:ea typeface="Calibri"/>
                <a:cs typeface="Calibri"/>
                <a:sym typeface="Calibri"/>
              </a:rPr>
              <a:t>Perusahaan sebaiknya mengkalibrasi ulang skill dan potensi karyawan sebelum dan sesudah pandemi</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Leadership: Promoting a Culture that Encourages Well Being</a:t>
            </a:r>
            <a:br>
              <a:rPr lang="en-US" sz="2000">
                <a:solidFill>
                  <a:srgbClr val="1F497D"/>
                </a:solidFill>
                <a:latin typeface="Calibri"/>
                <a:ea typeface="Calibri"/>
                <a:cs typeface="Calibri"/>
                <a:sym typeface="Calibri"/>
              </a:rPr>
            </a:br>
            <a:r>
              <a:rPr lang="en-US" sz="2000">
                <a:solidFill>
                  <a:srgbClr val="1F497D"/>
                </a:solidFill>
                <a:latin typeface="Calibri"/>
                <a:ea typeface="Calibri"/>
                <a:cs typeface="Calibri"/>
                <a:sym typeface="Calibri"/>
              </a:rPr>
              <a:t>Saatnya perusahaan menata ulang kriteria yang dibutuhkan seorang pemimpin, terutama ketika WFH/remote working</a:t>
            </a:r>
            <a:endParaRPr sz="2000">
              <a:solidFill>
                <a:srgbClr val="1F497D"/>
              </a:solidFill>
              <a:latin typeface="Calibri"/>
              <a:ea typeface="Calibri"/>
              <a:cs typeface="Calibri"/>
              <a:sym typeface="Calibri"/>
            </a:endParaRPr>
          </a:p>
          <a:p>
            <a:pPr marL="457200" marR="0" lvl="0" indent="-355600" algn="l" rtl="0">
              <a:lnSpc>
                <a:spcPct val="115000"/>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Culture: Values and Purpose Move to the Forefront</a:t>
            </a:r>
            <a:br>
              <a:rPr lang="en-US" sz="2000">
                <a:solidFill>
                  <a:srgbClr val="1F497D"/>
                </a:solidFill>
                <a:latin typeface="Calibri"/>
                <a:ea typeface="Calibri"/>
                <a:cs typeface="Calibri"/>
                <a:sym typeface="Calibri"/>
              </a:rPr>
            </a:br>
            <a:r>
              <a:rPr lang="en-US" sz="2000">
                <a:solidFill>
                  <a:srgbClr val="1F497D"/>
                </a:solidFill>
                <a:latin typeface="Calibri"/>
                <a:ea typeface="Calibri"/>
                <a:cs typeface="Calibri"/>
                <a:sym typeface="Calibri"/>
              </a:rPr>
              <a:t>Membuat budaya perusahaan yang mendorong terciptanya strategi yang kondusif</a:t>
            </a:r>
            <a:endParaRPr sz="2000">
              <a:solidFill>
                <a:srgbClr val="1F497D"/>
              </a:solidFill>
              <a:latin typeface="Calibri"/>
              <a:ea typeface="Calibri"/>
              <a:cs typeface="Calibri"/>
              <a:sym typeface="Calibri"/>
            </a:endParaRPr>
          </a:p>
        </p:txBody>
      </p:sp>
      <p:sp>
        <p:nvSpPr>
          <p:cNvPr id="312" name="Google Shape;312;g1107cac3cd0_0_148"/>
          <p:cNvSpPr/>
          <p:nvPr/>
        </p:nvSpPr>
        <p:spPr>
          <a:xfrm>
            <a:off x="986975" y="6736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5000" b="1">
                <a:solidFill>
                  <a:srgbClr val="1F497D"/>
                </a:solidFill>
                <a:latin typeface="Playfair Display"/>
                <a:ea typeface="Playfair Display"/>
                <a:cs typeface="Playfair Display"/>
                <a:sym typeface="Playfair Display"/>
              </a:rPr>
              <a:t>Dampak Pandemi terhadap Human Capital</a:t>
            </a:r>
            <a:endParaRPr sz="5000" b="1" i="0" u="none" strike="noStrike" cap="none">
              <a:solidFill>
                <a:srgbClr val="1F497D"/>
              </a:solidFill>
              <a:latin typeface="Playfair Display"/>
              <a:ea typeface="Playfair Display"/>
              <a:cs typeface="Playfair Display"/>
              <a:sym typeface="Playfair Display"/>
            </a:endParaRPr>
          </a:p>
        </p:txBody>
      </p:sp>
      <p:pic>
        <p:nvPicPr>
          <p:cNvPr id="313" name="Google Shape;313;g1107cac3cd0_0_14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g1107cac3cd0_0_154" descr="The future of work in figures"/>
          <p:cNvPicPr preferRelativeResize="0"/>
          <p:nvPr/>
        </p:nvPicPr>
        <p:blipFill>
          <a:blip r:embed="rId3">
            <a:alphaModFix/>
          </a:blip>
          <a:stretch>
            <a:fillRect/>
          </a:stretch>
        </p:blipFill>
        <p:spPr>
          <a:xfrm>
            <a:off x="5641875" y="139613"/>
            <a:ext cx="5566650" cy="6578775"/>
          </a:xfrm>
          <a:prstGeom prst="rect">
            <a:avLst/>
          </a:prstGeom>
          <a:noFill/>
          <a:ln>
            <a:noFill/>
          </a:ln>
        </p:spPr>
      </p:pic>
      <p:sp>
        <p:nvSpPr>
          <p:cNvPr id="319" name="Google Shape;319;g1107cac3cd0_0_154"/>
          <p:cNvSpPr/>
          <p:nvPr/>
        </p:nvSpPr>
        <p:spPr>
          <a:xfrm>
            <a:off x="673550" y="1250375"/>
            <a:ext cx="42285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2000" b="1">
                <a:solidFill>
                  <a:srgbClr val="1F497D"/>
                </a:solidFill>
                <a:latin typeface="Playfair Display"/>
                <a:ea typeface="Playfair Display"/>
                <a:cs typeface="Playfair Display"/>
                <a:sym typeface="Playfair Display"/>
              </a:rPr>
              <a:t>Menurut Harvard Business Review, di era remote-working sebuah perusahaan harus memiliki konsiderasi:</a:t>
            </a:r>
            <a:br>
              <a:rPr lang="en-US" sz="2000" b="1">
                <a:solidFill>
                  <a:srgbClr val="1F497D"/>
                </a:solidFill>
                <a:latin typeface="Playfair Display"/>
                <a:ea typeface="Playfair Display"/>
                <a:cs typeface="Playfair Display"/>
                <a:sym typeface="Playfair Display"/>
              </a:rPr>
            </a:br>
            <a:endParaRPr sz="2000" b="1">
              <a:solidFill>
                <a:srgbClr val="1F497D"/>
              </a:solidFill>
              <a:latin typeface="Playfair Display"/>
              <a:ea typeface="Playfair Display"/>
              <a:cs typeface="Playfair Display"/>
              <a:sym typeface="Playfair Display"/>
            </a:endParaRPr>
          </a:p>
          <a:p>
            <a:pPr marL="457200" marR="0" lvl="0" indent="-355600" algn="l" rtl="0">
              <a:lnSpc>
                <a:spcPct val="100000"/>
              </a:lnSpc>
              <a:spcBef>
                <a:spcPts val="0"/>
              </a:spcBef>
              <a:spcAft>
                <a:spcPts val="0"/>
              </a:spcAft>
              <a:buClr>
                <a:srgbClr val="1F497D"/>
              </a:buClr>
              <a:buSzPts val="2000"/>
              <a:buFont typeface="Playfair Display"/>
              <a:buChar char="●"/>
            </a:pPr>
            <a:r>
              <a:rPr lang="en-US" sz="2000" b="1">
                <a:solidFill>
                  <a:srgbClr val="1F497D"/>
                </a:solidFill>
                <a:latin typeface="Playfair Display"/>
                <a:ea typeface="Playfair Display"/>
                <a:cs typeface="Playfair Display"/>
                <a:sym typeface="Playfair Display"/>
              </a:rPr>
              <a:t>Work Portability</a:t>
            </a:r>
            <a:endParaRPr sz="2000" b="1">
              <a:solidFill>
                <a:srgbClr val="1F497D"/>
              </a:solidFill>
              <a:latin typeface="Playfair Display"/>
              <a:ea typeface="Playfair Display"/>
              <a:cs typeface="Playfair Display"/>
              <a:sym typeface="Playfair Display"/>
            </a:endParaRPr>
          </a:p>
          <a:p>
            <a:pPr marL="457200" marR="0" lvl="0" indent="-355600" algn="l" rtl="0">
              <a:lnSpc>
                <a:spcPct val="100000"/>
              </a:lnSpc>
              <a:spcBef>
                <a:spcPts val="0"/>
              </a:spcBef>
              <a:spcAft>
                <a:spcPts val="0"/>
              </a:spcAft>
              <a:buClr>
                <a:srgbClr val="1F497D"/>
              </a:buClr>
              <a:buSzPts val="2000"/>
              <a:buFont typeface="Playfair Display"/>
              <a:buChar char="●"/>
            </a:pPr>
            <a:r>
              <a:rPr lang="en-US" sz="2000" b="1">
                <a:solidFill>
                  <a:srgbClr val="1F497D"/>
                </a:solidFill>
                <a:latin typeface="Playfair Display"/>
                <a:ea typeface="Playfair Display"/>
                <a:cs typeface="Playfair Display"/>
                <a:sym typeface="Playfair Display"/>
              </a:rPr>
              <a:t>Automation</a:t>
            </a:r>
            <a:endParaRPr sz="2000" b="1">
              <a:solidFill>
                <a:srgbClr val="1F497D"/>
              </a:solidFill>
              <a:latin typeface="Playfair Display"/>
              <a:ea typeface="Playfair Display"/>
              <a:cs typeface="Playfair Display"/>
              <a:sym typeface="Playfair Display"/>
            </a:endParaRPr>
          </a:p>
          <a:p>
            <a:pPr marL="457200" marR="0" lvl="0" indent="-355600" algn="l" rtl="0">
              <a:lnSpc>
                <a:spcPct val="100000"/>
              </a:lnSpc>
              <a:spcBef>
                <a:spcPts val="0"/>
              </a:spcBef>
              <a:spcAft>
                <a:spcPts val="0"/>
              </a:spcAft>
              <a:buClr>
                <a:srgbClr val="1F497D"/>
              </a:buClr>
              <a:buSzPts val="2000"/>
              <a:buFont typeface="Playfair Display"/>
              <a:buChar char="●"/>
            </a:pPr>
            <a:r>
              <a:rPr lang="en-US" sz="2000" b="1">
                <a:solidFill>
                  <a:srgbClr val="1F497D"/>
                </a:solidFill>
                <a:latin typeface="Playfair Display"/>
                <a:ea typeface="Playfair Display"/>
                <a:cs typeface="Playfair Display"/>
                <a:sym typeface="Playfair Display"/>
              </a:rPr>
              <a:t>Cross-Industry Talent Exchanges</a:t>
            </a:r>
            <a:endParaRPr sz="2000" b="1">
              <a:solidFill>
                <a:srgbClr val="1F497D"/>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None/>
            </a:pPr>
            <a:endParaRPr sz="2000" b="1">
              <a:solidFill>
                <a:srgbClr val="1F497D"/>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None/>
            </a:pPr>
            <a:r>
              <a:rPr lang="en-US" sz="2000" b="1">
                <a:solidFill>
                  <a:srgbClr val="1F497D"/>
                </a:solidFill>
                <a:latin typeface="Playfair Display"/>
                <a:ea typeface="Playfair Display"/>
                <a:cs typeface="Playfair Display"/>
                <a:sym typeface="Playfair Display"/>
              </a:rPr>
              <a:t>Kata kunci: realign, repurpose, re(skill) talent</a:t>
            </a:r>
            <a:endParaRPr sz="2000" b="1">
              <a:solidFill>
                <a:srgbClr val="1F497D"/>
              </a:solidFill>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105ab00216_0_418"/>
          <p:cNvSpPr txBox="1"/>
          <p:nvPr/>
        </p:nvSpPr>
        <p:spPr>
          <a:xfrm>
            <a:off x="1111325" y="2026000"/>
            <a:ext cx="9491100" cy="3324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Work From Home</a:t>
            </a:r>
            <a:r>
              <a:rPr lang="en-US" sz="2000">
                <a:solidFill>
                  <a:srgbClr val="1F497D"/>
                </a:solidFill>
                <a:latin typeface="Calibri"/>
                <a:ea typeface="Calibri"/>
                <a:cs typeface="Calibri"/>
                <a:sym typeface="Calibri"/>
              </a:rPr>
              <a:t> adalah kegiatan bekerja dari rumah untuk sementara waktu karena alasan tertentu. WFH terjadi hanya untuk sementara karena pada saat normal, karyawan tetap diwajibkan bekerja di kantor.</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Berbeda dengan WFH,</a:t>
            </a:r>
            <a:r>
              <a:rPr lang="en-US" sz="2000" b="1">
                <a:solidFill>
                  <a:srgbClr val="1F497D"/>
                </a:solidFill>
                <a:latin typeface="Calibri"/>
                <a:ea typeface="Calibri"/>
                <a:cs typeface="Calibri"/>
                <a:sym typeface="Calibri"/>
              </a:rPr>
              <a:t> Remote Working </a:t>
            </a:r>
            <a:r>
              <a:rPr lang="en-US" sz="2000">
                <a:solidFill>
                  <a:srgbClr val="1F497D"/>
                </a:solidFill>
                <a:latin typeface="Calibri"/>
                <a:ea typeface="Calibri"/>
                <a:cs typeface="Calibri"/>
                <a:sym typeface="Calibri"/>
              </a:rPr>
              <a:t>adalah kegiatan bekerja untuk perusahaan yang dilakukan dari luar gedung perusahaan. Seorang karyawan bisa melakukan remote working jika ia memiliki etos kerja disiplin, kemampuan yang berbeda, sumber daya/tempat yang berbeda, </a:t>
            </a:r>
            <a:r>
              <a:rPr lang="en-US" sz="2000" i="1">
                <a:solidFill>
                  <a:srgbClr val="1F497D"/>
                </a:solidFill>
                <a:latin typeface="Calibri"/>
                <a:ea typeface="Calibri"/>
                <a:cs typeface="Calibri"/>
                <a:sym typeface="Calibri"/>
              </a:rPr>
              <a:t>attitude</a:t>
            </a:r>
            <a:r>
              <a:rPr lang="en-US" sz="2000">
                <a:solidFill>
                  <a:srgbClr val="1F497D"/>
                </a:solidFill>
                <a:latin typeface="Calibri"/>
                <a:ea typeface="Calibri"/>
                <a:cs typeface="Calibri"/>
                <a:sym typeface="Calibri"/>
              </a:rPr>
              <a:t> yang luar biasa, dan kemampuan komunikasi yang proaktif serta fokus dalam menyelesaikan pekerjaan.</a:t>
            </a:r>
            <a:endParaRPr sz="2000">
              <a:solidFill>
                <a:srgbClr val="1F497D"/>
              </a:solidFill>
              <a:latin typeface="Calibri"/>
              <a:ea typeface="Calibri"/>
              <a:cs typeface="Calibri"/>
              <a:sym typeface="Calibri"/>
            </a:endParaRPr>
          </a:p>
        </p:txBody>
      </p:sp>
      <p:pic>
        <p:nvPicPr>
          <p:cNvPr id="325" name="Google Shape;325;g1105ab00216_0_41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26" name="Google Shape;326;g1105ab00216_0_418"/>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1105ab00216_0_418"/>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WFH vs Remote Working</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107cac3cd0_0_162"/>
          <p:cNvSpPr txBox="1">
            <a:spLocks noGrp="1"/>
          </p:cNvSpPr>
          <p:nvPr>
            <p:ph type="body" idx="4294967295"/>
          </p:nvPr>
        </p:nvSpPr>
        <p:spPr>
          <a:xfrm>
            <a:off x="7251423" y="13197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Remote Working</a:t>
            </a:r>
            <a:endParaRPr sz="3000" b="1" i="1">
              <a:solidFill>
                <a:srgbClr val="1F497D"/>
              </a:solidFill>
              <a:latin typeface="Playfair Display"/>
              <a:ea typeface="Playfair Display"/>
              <a:cs typeface="Playfair Display"/>
              <a:sym typeface="Playfair Display"/>
            </a:endParaRPr>
          </a:p>
        </p:txBody>
      </p:sp>
      <p:sp>
        <p:nvSpPr>
          <p:cNvPr id="333" name="Google Shape;333;g1107cac3cd0_0_162"/>
          <p:cNvSpPr txBox="1">
            <a:spLocks noGrp="1"/>
          </p:cNvSpPr>
          <p:nvPr>
            <p:ph type="body" idx="4294967295"/>
          </p:nvPr>
        </p:nvSpPr>
        <p:spPr>
          <a:xfrm>
            <a:off x="964423" y="13197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Working From Home</a:t>
            </a:r>
            <a:endParaRPr sz="3000" b="1" i="1">
              <a:solidFill>
                <a:srgbClr val="1F497D"/>
              </a:solidFill>
              <a:latin typeface="Playfair Display"/>
              <a:ea typeface="Playfair Display"/>
              <a:cs typeface="Playfair Display"/>
              <a:sym typeface="Playfair Display"/>
            </a:endParaRPr>
          </a:p>
        </p:txBody>
      </p:sp>
      <p:sp>
        <p:nvSpPr>
          <p:cNvPr id="334" name="Google Shape;334;g1107cac3cd0_0_162"/>
          <p:cNvSpPr txBox="1">
            <a:spLocks noGrp="1"/>
          </p:cNvSpPr>
          <p:nvPr>
            <p:ph type="body" idx="4294967295"/>
          </p:nvPr>
        </p:nvSpPr>
        <p:spPr>
          <a:xfrm>
            <a:off x="5676186" y="1319775"/>
            <a:ext cx="572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Calibri"/>
                <a:ea typeface="Calibri"/>
                <a:cs typeface="Calibri"/>
                <a:sym typeface="Calibri"/>
              </a:rPr>
              <a:t>vs</a:t>
            </a:r>
            <a:endParaRPr sz="3000" b="1" i="1">
              <a:solidFill>
                <a:srgbClr val="1F497D"/>
              </a:solidFill>
              <a:latin typeface="Calibri"/>
              <a:ea typeface="Calibri"/>
              <a:cs typeface="Calibri"/>
              <a:sym typeface="Calibri"/>
            </a:endParaRPr>
          </a:p>
        </p:txBody>
      </p:sp>
      <p:pic>
        <p:nvPicPr>
          <p:cNvPr id="335" name="Google Shape;335;g1107cac3cd0_0_162"/>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36" name="Google Shape;336;g1107cac3cd0_0_162"/>
          <p:cNvSpPr/>
          <p:nvPr/>
        </p:nvSpPr>
        <p:spPr>
          <a:xfrm>
            <a:off x="1380425" y="2804875"/>
            <a:ext cx="2805000" cy="280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1107cac3cd0_0_162"/>
          <p:cNvSpPr txBox="1"/>
          <p:nvPr/>
        </p:nvSpPr>
        <p:spPr>
          <a:xfrm>
            <a:off x="1753925" y="3784075"/>
            <a:ext cx="20580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Temporary Situation</a:t>
            </a:r>
            <a:endParaRPr sz="2000" b="1">
              <a:solidFill>
                <a:srgbClr val="1F497D"/>
              </a:solidFill>
              <a:latin typeface="Calibri"/>
              <a:ea typeface="Calibri"/>
              <a:cs typeface="Calibri"/>
              <a:sym typeface="Calibri"/>
            </a:endParaRPr>
          </a:p>
        </p:txBody>
      </p:sp>
      <p:sp>
        <p:nvSpPr>
          <p:cNvPr id="338" name="Google Shape;338;g1107cac3cd0_0_162"/>
          <p:cNvSpPr/>
          <p:nvPr/>
        </p:nvSpPr>
        <p:spPr>
          <a:xfrm>
            <a:off x="7098550" y="2804875"/>
            <a:ext cx="2805000" cy="280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1107cac3cd0_0_162"/>
          <p:cNvSpPr txBox="1"/>
          <p:nvPr/>
        </p:nvSpPr>
        <p:spPr>
          <a:xfrm>
            <a:off x="7472050" y="3784075"/>
            <a:ext cx="20580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Working Benefit</a:t>
            </a:r>
            <a:endParaRPr sz="2000" b="1">
              <a:solidFill>
                <a:srgbClr val="1F497D"/>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107cac3cd0_0_175"/>
          <p:cNvSpPr/>
          <p:nvPr/>
        </p:nvSpPr>
        <p:spPr>
          <a:xfrm>
            <a:off x="1191700" y="4814400"/>
            <a:ext cx="9429900" cy="11274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i="1">
                <a:solidFill>
                  <a:srgbClr val="1F497D"/>
                </a:solidFill>
                <a:latin typeface="Playfair Display"/>
                <a:ea typeface="Playfair Display"/>
                <a:cs typeface="Playfair Display"/>
                <a:sym typeface="Playfair Display"/>
              </a:rPr>
              <a:t>Discussion</a:t>
            </a:r>
            <a:endParaRPr sz="6000" b="1" i="1" strike="noStrike" cap="none">
              <a:solidFill>
                <a:srgbClr val="1F497D"/>
              </a:solidFill>
              <a:latin typeface="Playfair Display"/>
              <a:ea typeface="Playfair Display"/>
              <a:cs typeface="Playfair Display"/>
              <a:sym typeface="Playfair Display"/>
            </a:endParaRPr>
          </a:p>
        </p:txBody>
      </p:sp>
      <p:pic>
        <p:nvPicPr>
          <p:cNvPr id="345" name="Google Shape;345;g1107cac3cd0_0_175"/>
          <p:cNvPicPr preferRelativeResize="0">
            <a:picLocks noGrp="1"/>
          </p:cNvPicPr>
          <p:nvPr>
            <p:ph type="pic" idx="2"/>
          </p:nvPr>
        </p:nvPicPr>
        <p:blipFill rotWithShape="1">
          <a:blip r:embed="rId3">
            <a:alphaModFix/>
          </a:blip>
          <a:srcRect t="23275" b="23280"/>
          <a:stretch/>
        </p:blipFill>
        <p:spPr>
          <a:xfrm>
            <a:off x="0" y="0"/>
            <a:ext cx="12188700" cy="4343403"/>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105ab00216_0_391"/>
          <p:cNvSpPr/>
          <p:nvPr/>
        </p:nvSpPr>
        <p:spPr>
          <a:xfrm>
            <a:off x="845400" y="4634975"/>
            <a:ext cx="104979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a:solidFill>
                  <a:srgbClr val="1F497D"/>
                </a:solidFill>
                <a:latin typeface="Playfair Display"/>
                <a:ea typeface="Playfair Display"/>
                <a:cs typeface="Playfair Display"/>
                <a:sym typeface="Playfair Display"/>
              </a:rPr>
              <a:t>HUMAN RESOURCE &amp;</a:t>
            </a:r>
            <a:endParaRPr sz="5000">
              <a:solidFill>
                <a:srgbClr val="1F497D"/>
              </a:solidFill>
              <a:latin typeface="Playfair Display"/>
              <a:ea typeface="Playfair Display"/>
              <a:cs typeface="Playfair Display"/>
              <a:sym typeface="Playfair Display"/>
            </a:endParaRPr>
          </a:p>
          <a:p>
            <a:pPr marL="0" marR="0" lvl="0" indent="0" algn="just" rtl="0">
              <a:lnSpc>
                <a:spcPct val="100000"/>
              </a:lnSpc>
              <a:spcBef>
                <a:spcPts val="0"/>
              </a:spcBef>
              <a:spcAft>
                <a:spcPts val="0"/>
              </a:spcAft>
              <a:buClr>
                <a:srgbClr val="000000"/>
              </a:buClr>
              <a:buSzPts val="6000"/>
              <a:buFont typeface="Arial"/>
              <a:buNone/>
            </a:pPr>
            <a:r>
              <a:rPr lang="en-US" sz="5000">
                <a:solidFill>
                  <a:srgbClr val="1F497D"/>
                </a:solidFill>
                <a:latin typeface="Playfair Display"/>
                <a:ea typeface="Playfair Display"/>
                <a:cs typeface="Playfair Display"/>
                <a:sym typeface="Playfair Display"/>
              </a:rPr>
              <a:t>HUMAN CAPITAL MANAGEMENT</a:t>
            </a:r>
            <a:endParaRPr sz="5000" i="0" u="none" strike="noStrike" cap="none">
              <a:solidFill>
                <a:srgbClr val="1F497D"/>
              </a:solidFill>
              <a:latin typeface="Playfair Display"/>
              <a:ea typeface="Playfair Display"/>
              <a:cs typeface="Playfair Display"/>
              <a:sym typeface="Playfair Display"/>
            </a:endParaRPr>
          </a:p>
        </p:txBody>
      </p:sp>
      <p:pic>
        <p:nvPicPr>
          <p:cNvPr id="107" name="Google Shape;107;g1105ab00216_0_391"/>
          <p:cNvPicPr preferRelativeResize="0">
            <a:picLocks noGrp="1"/>
          </p:cNvPicPr>
          <p:nvPr>
            <p:ph type="pic" idx="2"/>
          </p:nvPr>
        </p:nvPicPr>
        <p:blipFill rotWithShape="1">
          <a:blip r:embed="rId3">
            <a:alphaModFix/>
          </a:blip>
          <a:srcRect t="23313" b="23313"/>
          <a:stretch/>
        </p:blipFill>
        <p:spPr>
          <a:xfrm>
            <a:off x="0" y="0"/>
            <a:ext cx="12188705" cy="4343402"/>
          </a:xfrm>
          <a:prstGeom prst="rect">
            <a:avLst/>
          </a:prstGeom>
          <a:noFill/>
          <a:ln>
            <a:noFill/>
          </a:ln>
        </p:spPr>
      </p:pic>
    </p:spTree>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107cac3cd0_0_180"/>
          <p:cNvSpPr txBox="1"/>
          <p:nvPr/>
        </p:nvSpPr>
        <p:spPr>
          <a:xfrm>
            <a:off x="860575" y="671950"/>
            <a:ext cx="94911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Playfair Display"/>
                <a:ea typeface="Playfair Display"/>
                <a:cs typeface="Playfair Display"/>
                <a:sym typeface="Playfair Display"/>
              </a:rPr>
              <a:t>Kondisi COVID-19 membuat perusahaan Anda mengeluarkan kebijakan “Work From Home”</a:t>
            </a:r>
            <a:endParaRPr sz="2000" b="1">
              <a:solidFill>
                <a:srgbClr val="1F497D"/>
              </a:solidFill>
              <a:latin typeface="Playfair Display"/>
              <a:ea typeface="Playfair Display"/>
              <a:cs typeface="Playfair Display"/>
              <a:sym typeface="Playfair Display"/>
            </a:endParaRPr>
          </a:p>
        </p:txBody>
      </p:sp>
      <p:sp>
        <p:nvSpPr>
          <p:cNvPr id="351" name="Google Shape;351;g1107cac3cd0_0_180"/>
          <p:cNvSpPr txBox="1"/>
          <p:nvPr/>
        </p:nvSpPr>
        <p:spPr>
          <a:xfrm>
            <a:off x="998500" y="1825400"/>
            <a:ext cx="4593300" cy="380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rgbClr val="1F497D"/>
                </a:solidFill>
                <a:latin typeface="Calibri"/>
                <a:ea typeface="Calibri"/>
                <a:cs typeface="Calibri"/>
                <a:sym typeface="Calibri"/>
              </a:rPr>
              <a:t>Keuntungan dari segi Karyawan:</a:t>
            </a:r>
            <a:endParaRPr sz="2000" b="1">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Waktu perjalanan dari rumah ke kantor bisa dihemat</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Meluangkan waktu lebih banyak bersama keluarga</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Ibu Rumah Tangga tidak harus keluar dari pekerjaan demi merawat anak, karena melalui WFH mereka bisa melakukan keduanya bersamaan</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Karyawan yang berasal dari luar kota tidak harus ngekos atau tinggal di kota tempat kantor perusahaan berada</a:t>
            </a:r>
            <a:endParaRPr sz="1700">
              <a:solidFill>
                <a:srgbClr val="1F497D"/>
              </a:solidFill>
              <a:latin typeface="Calibri"/>
              <a:ea typeface="Calibri"/>
              <a:cs typeface="Calibri"/>
              <a:sym typeface="Calibri"/>
            </a:endParaRPr>
          </a:p>
        </p:txBody>
      </p:sp>
      <p:sp>
        <p:nvSpPr>
          <p:cNvPr id="352" name="Google Shape;352;g1107cac3cd0_0_180"/>
          <p:cNvSpPr txBox="1"/>
          <p:nvPr/>
        </p:nvSpPr>
        <p:spPr>
          <a:xfrm>
            <a:off x="6013500" y="1825400"/>
            <a:ext cx="5658900" cy="350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rgbClr val="1F497D"/>
                </a:solidFill>
                <a:latin typeface="Calibri"/>
                <a:ea typeface="Calibri"/>
                <a:cs typeface="Calibri"/>
                <a:sym typeface="Calibri"/>
              </a:rPr>
              <a:t>Kerugian dari segi Karyawan:</a:t>
            </a:r>
            <a:endParaRPr sz="2000" b="1">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Batasan antara pekerjaan dan me time/family time jadi hilang</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Karyawan harus meluangkan dana dan ruangan ekstra di rumah untuk difungsikan sebagai ruang kerja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Perusahaan memberikan tugas lebih banyak kepada karyawan selama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Komunikasi dengan tim terganggu</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Terlalu lama WFH membuat interpersonal skill berkurang dan rawan stress karena merasa terisolasi</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Jam bekerja jadi lebih lama dari 9-5 di kantor</a:t>
            </a:r>
            <a:endParaRPr sz="1700">
              <a:solidFill>
                <a:srgbClr val="1F497D"/>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107cac3cd0_0_189"/>
          <p:cNvSpPr txBox="1"/>
          <p:nvPr/>
        </p:nvSpPr>
        <p:spPr>
          <a:xfrm>
            <a:off x="860575" y="671950"/>
            <a:ext cx="94911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Playfair Display"/>
                <a:ea typeface="Playfair Display"/>
                <a:cs typeface="Playfair Display"/>
                <a:sym typeface="Playfair Display"/>
              </a:rPr>
              <a:t>Kondisi COVID-19 membuat perusahaan Anda mengeluarkan kebijakan “Work From Home”</a:t>
            </a:r>
            <a:endParaRPr sz="2000" b="1">
              <a:solidFill>
                <a:srgbClr val="1F497D"/>
              </a:solidFill>
              <a:latin typeface="Playfair Display"/>
              <a:ea typeface="Playfair Display"/>
              <a:cs typeface="Playfair Display"/>
              <a:sym typeface="Playfair Display"/>
            </a:endParaRPr>
          </a:p>
        </p:txBody>
      </p:sp>
      <p:sp>
        <p:nvSpPr>
          <p:cNvPr id="358" name="Google Shape;358;g1107cac3cd0_0_189"/>
          <p:cNvSpPr txBox="1"/>
          <p:nvPr/>
        </p:nvSpPr>
        <p:spPr>
          <a:xfrm>
            <a:off x="998500" y="1825400"/>
            <a:ext cx="4593300" cy="260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rgbClr val="1F497D"/>
                </a:solidFill>
                <a:latin typeface="Calibri"/>
                <a:ea typeface="Calibri"/>
                <a:cs typeface="Calibri"/>
                <a:sym typeface="Calibri"/>
              </a:rPr>
              <a:t>Keuntungan dari segi Perusahaan:</a:t>
            </a:r>
            <a:endParaRPr sz="2000" b="1">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Pengeluaran operasional kantor bisa dihemat, seperti biaya listrik dsb.</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Pilihan sumber daya manusia (karyawan) tidak terbatas berdasarkan skill dan lokasi, karena perusahaan dapat mempekerjakan karyawan dari luar kota</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Karyawan tidak banyak meminta cuti</a:t>
            </a:r>
            <a:endParaRPr sz="1700">
              <a:solidFill>
                <a:srgbClr val="1F497D"/>
              </a:solidFill>
              <a:latin typeface="Calibri"/>
              <a:ea typeface="Calibri"/>
              <a:cs typeface="Calibri"/>
              <a:sym typeface="Calibri"/>
            </a:endParaRPr>
          </a:p>
        </p:txBody>
      </p:sp>
      <p:sp>
        <p:nvSpPr>
          <p:cNvPr id="359" name="Google Shape;359;g1107cac3cd0_0_189"/>
          <p:cNvSpPr txBox="1"/>
          <p:nvPr/>
        </p:nvSpPr>
        <p:spPr>
          <a:xfrm>
            <a:off x="6013500" y="1825400"/>
            <a:ext cx="5658900" cy="230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rgbClr val="1F497D"/>
                </a:solidFill>
                <a:latin typeface="Calibri"/>
                <a:ea typeface="Calibri"/>
                <a:cs typeface="Calibri"/>
                <a:sym typeface="Calibri"/>
              </a:rPr>
              <a:t>Kerugian dari segi Perusahaan:</a:t>
            </a:r>
            <a:endParaRPr sz="2000" b="1">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Training karyawan jadi lebih sulit karena harus online</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Harus menghadapi risiko WFH seperti informasi penting perusahaan yang rawan bocor, telepon rawan disadap, dsb.</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Sulit untuk mengontrol kerja karyawan</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Sulit menciptakan bonding antar karyawan</a:t>
            </a:r>
            <a:endParaRPr sz="1700">
              <a:solidFill>
                <a:srgbClr val="1F497D"/>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107cac3cd0_0_195"/>
          <p:cNvSpPr txBox="1"/>
          <p:nvPr/>
        </p:nvSpPr>
        <p:spPr>
          <a:xfrm>
            <a:off x="860575" y="671950"/>
            <a:ext cx="94911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Playfair Display"/>
                <a:ea typeface="Playfair Display"/>
                <a:cs typeface="Playfair Display"/>
                <a:sym typeface="Playfair Display"/>
              </a:rPr>
              <a:t>Secara individu, jawablah pertanyaan diskusi ini:</a:t>
            </a:r>
            <a:endParaRPr sz="2000" b="1">
              <a:solidFill>
                <a:srgbClr val="1F497D"/>
              </a:solidFill>
              <a:latin typeface="Playfair Display"/>
              <a:ea typeface="Playfair Display"/>
              <a:cs typeface="Playfair Display"/>
              <a:sym typeface="Playfair Display"/>
            </a:endParaRPr>
          </a:p>
        </p:txBody>
      </p:sp>
      <p:sp>
        <p:nvSpPr>
          <p:cNvPr id="365" name="Google Shape;365;g1107cac3cd0_0_195"/>
          <p:cNvSpPr txBox="1"/>
          <p:nvPr/>
        </p:nvSpPr>
        <p:spPr>
          <a:xfrm>
            <a:off x="985950" y="1449275"/>
            <a:ext cx="9645900" cy="200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rgbClr val="1F497D"/>
                </a:solidFill>
                <a:latin typeface="Calibri"/>
                <a:ea typeface="Calibri"/>
                <a:cs typeface="Calibri"/>
                <a:sym typeface="Calibri"/>
              </a:rPr>
              <a:t>Jika Anda sebagai karyawan:</a:t>
            </a:r>
            <a:endParaRPr sz="2000" b="1">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Bagaimana pendapat Anda mengenai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Apa kendala utama yang Anda rasakan selama menjalani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Apa keuntungan yang Anda dapatkan selama menjalani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Bagaimana Anda mengatasi masalah bonding &amp; komunikasi dengan rekan tim/bawahan/atasan Anda?</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Bagaimana perubahan POLC di divisi Anda sebelum &amp; sesudah WFH?</a:t>
            </a:r>
            <a:endParaRPr sz="1700">
              <a:solidFill>
                <a:srgbClr val="1F497D"/>
              </a:solidFill>
              <a:latin typeface="Calibri"/>
              <a:ea typeface="Calibri"/>
              <a:cs typeface="Calibri"/>
              <a:sym typeface="Calibri"/>
            </a:endParaRPr>
          </a:p>
        </p:txBody>
      </p:sp>
      <p:sp>
        <p:nvSpPr>
          <p:cNvPr id="366" name="Google Shape;366;g1107cac3cd0_0_195"/>
          <p:cNvSpPr txBox="1"/>
          <p:nvPr/>
        </p:nvSpPr>
        <p:spPr>
          <a:xfrm>
            <a:off x="985950" y="3768725"/>
            <a:ext cx="9645900" cy="230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b="1">
                <a:solidFill>
                  <a:srgbClr val="1F497D"/>
                </a:solidFill>
                <a:latin typeface="Calibri"/>
                <a:ea typeface="Calibri"/>
                <a:cs typeface="Calibri"/>
                <a:sym typeface="Calibri"/>
              </a:rPr>
              <a:t>Jika Anda sebagai pemilik perusahaan:</a:t>
            </a:r>
            <a:endParaRPr sz="2000" b="1">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Bagaimana pendapat Anda mengenai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Apa kendala utama yang Anda rasakan selama menjalankan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Apa keuntungan yang Anda dapatkan selama menjalankan WFH?</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Bagaimana POLC yang Anda rancang agar operasional perusahaan dapat berjalan dengan baik?</a:t>
            </a: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Rancanglah sebuah program online agar karyawan Anda dapat melakukan bonding meskipun pekerjaan dilakukan secara online!</a:t>
            </a:r>
            <a:endParaRPr sz="1700">
              <a:solidFill>
                <a:srgbClr val="1F497D"/>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0c81468532_0_44"/>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0c81468532_0_44"/>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Human Resource Management</a:t>
            </a:r>
            <a:endParaRPr sz="3000" b="1" i="1">
              <a:solidFill>
                <a:schemeClr val="lt1"/>
              </a:solidFill>
              <a:latin typeface="Playfair Display"/>
              <a:ea typeface="Playfair Display"/>
              <a:cs typeface="Playfair Display"/>
              <a:sym typeface="Playfair Display"/>
            </a:endParaRPr>
          </a:p>
        </p:txBody>
      </p:sp>
      <p:sp>
        <p:nvSpPr>
          <p:cNvPr id="114" name="Google Shape;114;g10c81468532_0_44"/>
          <p:cNvSpPr txBox="1"/>
          <p:nvPr/>
        </p:nvSpPr>
        <p:spPr>
          <a:xfrm>
            <a:off x="1111325" y="2026000"/>
            <a:ext cx="9491100" cy="297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Sumber Daya Manusia</a:t>
            </a:r>
            <a:r>
              <a:rPr lang="en-US" sz="2000">
                <a:solidFill>
                  <a:srgbClr val="1F497D"/>
                </a:solidFill>
                <a:latin typeface="Calibri"/>
                <a:ea typeface="Calibri"/>
                <a:cs typeface="Calibri"/>
                <a:sym typeface="Calibri"/>
              </a:rPr>
              <a:t> merupakan suatu usaha kerja atau jasa yang diberikan dengan tujuan melakukan proses produksi. Dengan kata lain, SDM adalah kualitas usaha yang dilakukan seseorang dalam jangka waktu tertentu guna menghasilkan jasa atau barang.</a:t>
            </a:r>
            <a:endParaRPr sz="2000" b="0" i="0" u="none" strike="noStrike" cap="none">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Sumber Daya Manusia</a:t>
            </a:r>
            <a:endParaRPr sz="2000" b="1" i="0" u="none" strike="noStrike" cap="none">
              <a:solidFill>
                <a:srgbClr val="1F497D"/>
              </a:solidFill>
              <a:latin typeface="Calibri"/>
              <a:ea typeface="Calibri"/>
              <a:cs typeface="Calibri"/>
              <a:sym typeface="Calibri"/>
            </a:endParaRPr>
          </a:p>
          <a:p>
            <a:pPr marL="16510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di mana manusia mampu bekerja menghasilkan sebuah barang atau jasa dari usahanya tersebut. Mampu bekerja berarti mampu melakukan berbagai kegiatan yang memiliki nilai ekonomis (bisa menghasilkan barang atau jasa untuk kebutuhan hidup).</a:t>
            </a:r>
            <a:endParaRPr sz="2000" b="0" i="0" u="none" strike="noStrike" cap="none">
              <a:solidFill>
                <a:srgbClr val="1F497D"/>
              </a:solidFill>
              <a:latin typeface="Calibri"/>
              <a:ea typeface="Calibri"/>
              <a:cs typeface="Calibri"/>
              <a:sym typeface="Calibri"/>
            </a:endParaRPr>
          </a:p>
          <a:p>
            <a:pPr marL="457200" marR="0" lvl="0" indent="-355600" algn="l" rtl="0">
              <a:lnSpc>
                <a:spcPct val="100000"/>
              </a:lnSpc>
              <a:spcBef>
                <a:spcPts val="0"/>
              </a:spcBef>
              <a:spcAft>
                <a:spcPts val="0"/>
              </a:spcAft>
              <a:buClr>
                <a:srgbClr val="1F497D"/>
              </a:buClr>
              <a:buSzPts val="2000"/>
              <a:buFont typeface="Calibri"/>
              <a:buChar char="-"/>
            </a:pPr>
            <a:r>
              <a:rPr lang="en-US" sz="2000" i="1">
                <a:solidFill>
                  <a:srgbClr val="1F497D"/>
                </a:solidFill>
                <a:latin typeface="Calibri"/>
                <a:ea typeface="Calibri"/>
                <a:cs typeface="Calibri"/>
                <a:sym typeface="Calibri"/>
              </a:rPr>
              <a:t>Sonny Sumarsono (2003)</a:t>
            </a:r>
            <a:endParaRPr sz="2000" b="0" i="0" u="none" strike="noStrike" cap="none">
              <a:solidFill>
                <a:srgbClr val="1F497D"/>
              </a:solidFill>
              <a:latin typeface="Calibri"/>
              <a:ea typeface="Calibri"/>
              <a:cs typeface="Calibri"/>
              <a:sym typeface="Calibri"/>
            </a:endParaRPr>
          </a:p>
        </p:txBody>
      </p:sp>
      <p:pic>
        <p:nvPicPr>
          <p:cNvPr id="115" name="Google Shape;115;g10c81468532_0_4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05ab00216_0_354"/>
          <p:cNvSpPr/>
          <p:nvPr/>
        </p:nvSpPr>
        <p:spPr>
          <a:xfrm>
            <a:off x="-146225" y="600200"/>
            <a:ext cx="58734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105ab00216_0_354"/>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Human Capital Management</a:t>
            </a:r>
            <a:endParaRPr sz="3000" b="1" i="1">
              <a:solidFill>
                <a:schemeClr val="lt1"/>
              </a:solidFill>
              <a:latin typeface="Playfair Display"/>
              <a:ea typeface="Playfair Display"/>
              <a:cs typeface="Playfair Display"/>
              <a:sym typeface="Playfair Display"/>
            </a:endParaRPr>
          </a:p>
        </p:txBody>
      </p:sp>
      <p:sp>
        <p:nvSpPr>
          <p:cNvPr id="122" name="Google Shape;122;g1105ab00216_0_354"/>
          <p:cNvSpPr txBox="1"/>
          <p:nvPr/>
        </p:nvSpPr>
        <p:spPr>
          <a:xfrm>
            <a:off x="1111325" y="2026000"/>
            <a:ext cx="9491100" cy="4032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Konsep human capital</a:t>
            </a:r>
            <a:r>
              <a:rPr lang="en-US" sz="2000">
                <a:solidFill>
                  <a:srgbClr val="1F497D"/>
                </a:solidFill>
                <a:latin typeface="Calibri"/>
                <a:ea typeface="Calibri"/>
                <a:cs typeface="Calibri"/>
                <a:sym typeface="Calibri"/>
              </a:rPr>
              <a:t> muncul karena adanya pergeseran peranan sumber daya manusia. Konsep ini muncul dari adanya pemikiran bahwa manusia adalah </a:t>
            </a:r>
            <a:r>
              <a:rPr lang="en-US" sz="2000" i="1">
                <a:solidFill>
                  <a:srgbClr val="1F497D"/>
                </a:solidFill>
                <a:latin typeface="Calibri"/>
                <a:ea typeface="Calibri"/>
                <a:cs typeface="Calibri"/>
                <a:sym typeface="Calibri"/>
              </a:rPr>
              <a:t>intangible asset</a:t>
            </a:r>
            <a:r>
              <a:rPr lang="en-US" sz="2000">
                <a:solidFill>
                  <a:srgbClr val="1F497D"/>
                </a:solidFill>
                <a:latin typeface="Calibri"/>
                <a:ea typeface="Calibri"/>
                <a:cs typeface="Calibri"/>
                <a:sym typeface="Calibri"/>
              </a:rPr>
              <a:t> yang memiliki banyak kelebihan.</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1" i="0" u="none" strike="noStrike" cap="none">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Dorongan untuk mengukur human capital ini merefleksikan </a:t>
            </a:r>
            <a:r>
              <a:rPr lang="en-US" sz="2000" b="1" i="1">
                <a:solidFill>
                  <a:srgbClr val="1F497D"/>
                </a:solidFill>
                <a:latin typeface="Calibri"/>
                <a:ea typeface="Calibri"/>
                <a:cs typeface="Calibri"/>
                <a:sym typeface="Calibri"/>
              </a:rPr>
              <a:t>perubahan peran</a:t>
            </a:r>
            <a:r>
              <a:rPr lang="en-US" sz="2000">
                <a:solidFill>
                  <a:srgbClr val="1F497D"/>
                </a:solidFill>
                <a:latin typeface="Calibri"/>
                <a:ea typeface="Calibri"/>
                <a:cs typeface="Calibri"/>
                <a:sym typeface="Calibri"/>
              </a:rPr>
              <a:t> manajemen sumber daya manusia dari peran administratif menjadi partner bisnis yang strategis.</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Konsep utama dari human capital </a:t>
            </a:r>
            <a:r>
              <a:rPr lang="en-US" sz="2000">
                <a:solidFill>
                  <a:srgbClr val="1F497D"/>
                </a:solidFill>
                <a:latin typeface="Calibri"/>
                <a:ea typeface="Calibri"/>
                <a:cs typeface="Calibri"/>
                <a:sym typeface="Calibri"/>
              </a:rPr>
              <a:t>adalah bahwa manusia bukan sekedar sumber daya, namun merupakan modal (</a:t>
            </a:r>
            <a:r>
              <a:rPr lang="en-US" sz="2000" i="1">
                <a:solidFill>
                  <a:srgbClr val="1F497D"/>
                </a:solidFill>
                <a:latin typeface="Calibri"/>
                <a:ea typeface="Calibri"/>
                <a:cs typeface="Calibri"/>
                <a:sym typeface="Calibri"/>
              </a:rPr>
              <a:t>capital</a:t>
            </a:r>
            <a:r>
              <a:rPr lang="en-US" sz="2000">
                <a:solidFill>
                  <a:srgbClr val="1F497D"/>
                </a:solidFill>
                <a:latin typeface="Calibri"/>
                <a:ea typeface="Calibri"/>
                <a:cs typeface="Calibri"/>
                <a:sym typeface="Calibri"/>
              </a:rPr>
              <a:t>) yang menghasilkan pengembalian (</a:t>
            </a:r>
            <a:r>
              <a:rPr lang="en-US" sz="2000" i="1">
                <a:solidFill>
                  <a:srgbClr val="1F497D"/>
                </a:solidFill>
                <a:latin typeface="Calibri"/>
                <a:ea typeface="Calibri"/>
                <a:cs typeface="Calibri"/>
                <a:sym typeface="Calibri"/>
              </a:rPr>
              <a:t>return</a:t>
            </a:r>
            <a:r>
              <a:rPr lang="en-US" sz="2000">
                <a:solidFill>
                  <a:srgbClr val="1F497D"/>
                </a:solidFill>
                <a:latin typeface="Calibri"/>
                <a:ea typeface="Calibri"/>
                <a:cs typeface="Calibri"/>
                <a:sym typeface="Calibri"/>
              </a:rPr>
              <a:t>) dan setiap pengeluaran yang dilakukan dalam rangka mengembangkan kualitas dan kuantitas modal tersebut merupakan kegiatan investasi.</a:t>
            </a:r>
            <a:endParaRPr sz="2000">
              <a:solidFill>
                <a:srgbClr val="1F497D"/>
              </a:solidFill>
              <a:latin typeface="Calibri"/>
              <a:ea typeface="Calibri"/>
              <a:cs typeface="Calibri"/>
              <a:sym typeface="Calibri"/>
            </a:endParaRPr>
          </a:p>
        </p:txBody>
      </p:sp>
      <p:pic>
        <p:nvPicPr>
          <p:cNvPr id="123" name="Google Shape;123;g1105ab00216_0_35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10c81468532_0_79"/>
          <p:cNvPicPr preferRelativeResize="0"/>
          <p:nvPr/>
        </p:nvPicPr>
        <p:blipFill>
          <a:blip r:embed="rId3">
            <a:alphaModFix/>
          </a:blip>
          <a:stretch>
            <a:fillRect/>
          </a:stretch>
        </p:blipFill>
        <p:spPr>
          <a:xfrm>
            <a:off x="1453850" y="1439125"/>
            <a:ext cx="8787375" cy="5418875"/>
          </a:xfrm>
          <a:prstGeom prst="rect">
            <a:avLst/>
          </a:prstGeom>
          <a:noFill/>
          <a:ln>
            <a:noFill/>
          </a:ln>
        </p:spPr>
      </p:pic>
      <p:sp>
        <p:nvSpPr>
          <p:cNvPr id="129" name="Google Shape;129;g10c81468532_0_79"/>
          <p:cNvSpPr txBox="1">
            <a:spLocks noGrp="1"/>
          </p:cNvSpPr>
          <p:nvPr>
            <p:ph type="body" idx="4294967295"/>
          </p:nvPr>
        </p:nvSpPr>
        <p:spPr>
          <a:xfrm>
            <a:off x="7412948" y="614900"/>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Human Capital</a:t>
            </a:r>
            <a:endParaRPr sz="3000" b="1" i="1">
              <a:solidFill>
                <a:srgbClr val="1F497D"/>
              </a:solidFill>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Management</a:t>
            </a:r>
            <a:endParaRPr sz="3000" b="1" i="1">
              <a:solidFill>
                <a:srgbClr val="1F497D"/>
              </a:solidFill>
              <a:latin typeface="Playfair Display"/>
              <a:ea typeface="Playfair Display"/>
              <a:cs typeface="Playfair Display"/>
              <a:sym typeface="Playfair Display"/>
            </a:endParaRPr>
          </a:p>
        </p:txBody>
      </p:sp>
      <p:sp>
        <p:nvSpPr>
          <p:cNvPr id="130" name="Google Shape;130;g10c81468532_0_79"/>
          <p:cNvSpPr txBox="1">
            <a:spLocks noGrp="1"/>
          </p:cNvSpPr>
          <p:nvPr>
            <p:ph type="body" idx="4294967295"/>
          </p:nvPr>
        </p:nvSpPr>
        <p:spPr>
          <a:xfrm>
            <a:off x="979123" y="614900"/>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Human Resources</a:t>
            </a:r>
            <a:endParaRPr sz="3000" b="1" i="1">
              <a:solidFill>
                <a:srgbClr val="1F497D"/>
              </a:solidFill>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Management</a:t>
            </a:r>
            <a:endParaRPr sz="3000" b="1" i="1">
              <a:solidFill>
                <a:srgbClr val="1F497D"/>
              </a:solidFill>
              <a:latin typeface="Playfair Display"/>
              <a:ea typeface="Playfair Display"/>
              <a:cs typeface="Playfair Display"/>
              <a:sym typeface="Playfair Display"/>
            </a:endParaRPr>
          </a:p>
        </p:txBody>
      </p:sp>
      <p:sp>
        <p:nvSpPr>
          <p:cNvPr id="131" name="Google Shape;131;g10c81468532_0_79"/>
          <p:cNvSpPr txBox="1">
            <a:spLocks noGrp="1"/>
          </p:cNvSpPr>
          <p:nvPr>
            <p:ph type="body" idx="4294967295"/>
          </p:nvPr>
        </p:nvSpPr>
        <p:spPr>
          <a:xfrm>
            <a:off x="5690886" y="614900"/>
            <a:ext cx="572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Calibri"/>
                <a:ea typeface="Calibri"/>
                <a:cs typeface="Calibri"/>
                <a:sym typeface="Calibri"/>
              </a:rPr>
              <a:t>vs</a:t>
            </a:r>
            <a:endParaRPr sz="3000" b="1" i="1">
              <a:solidFill>
                <a:srgbClr val="1F497D"/>
              </a:solidFill>
              <a:latin typeface="Calibri"/>
              <a:ea typeface="Calibri"/>
              <a:cs typeface="Calibri"/>
              <a:sym typeface="Calibri"/>
            </a:endParaRPr>
          </a:p>
        </p:txBody>
      </p:sp>
      <p:pic>
        <p:nvPicPr>
          <p:cNvPr id="132" name="Google Shape;132;g10c81468532_0_79"/>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105ab00216_0_371"/>
          <p:cNvSpPr txBox="1">
            <a:spLocks noGrp="1"/>
          </p:cNvSpPr>
          <p:nvPr>
            <p:ph type="body" idx="4294967295"/>
          </p:nvPr>
        </p:nvSpPr>
        <p:spPr>
          <a:xfrm>
            <a:off x="7398248" y="13197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Human Capital</a:t>
            </a:r>
            <a:endParaRPr sz="3000" b="1" i="1">
              <a:solidFill>
                <a:srgbClr val="1F497D"/>
              </a:solidFill>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Management</a:t>
            </a:r>
            <a:endParaRPr sz="3000" b="1" i="1">
              <a:solidFill>
                <a:srgbClr val="1F497D"/>
              </a:solidFill>
              <a:latin typeface="Playfair Display"/>
              <a:ea typeface="Playfair Display"/>
              <a:cs typeface="Playfair Display"/>
              <a:sym typeface="Playfair Display"/>
            </a:endParaRPr>
          </a:p>
        </p:txBody>
      </p:sp>
      <p:sp>
        <p:nvSpPr>
          <p:cNvPr id="138" name="Google Shape;138;g1105ab00216_0_371"/>
          <p:cNvSpPr txBox="1">
            <a:spLocks noGrp="1"/>
          </p:cNvSpPr>
          <p:nvPr>
            <p:ph type="body" idx="4294967295"/>
          </p:nvPr>
        </p:nvSpPr>
        <p:spPr>
          <a:xfrm>
            <a:off x="964423" y="13197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Human Resources</a:t>
            </a:r>
            <a:endParaRPr sz="3000" b="1" i="1">
              <a:solidFill>
                <a:srgbClr val="1F497D"/>
              </a:solidFill>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Management</a:t>
            </a:r>
            <a:endParaRPr sz="3000" b="1" i="1">
              <a:solidFill>
                <a:srgbClr val="1F497D"/>
              </a:solidFill>
              <a:latin typeface="Playfair Display"/>
              <a:ea typeface="Playfair Display"/>
              <a:cs typeface="Playfair Display"/>
              <a:sym typeface="Playfair Display"/>
            </a:endParaRPr>
          </a:p>
        </p:txBody>
      </p:sp>
      <p:sp>
        <p:nvSpPr>
          <p:cNvPr id="139" name="Google Shape;139;g1105ab00216_0_371"/>
          <p:cNvSpPr txBox="1">
            <a:spLocks noGrp="1"/>
          </p:cNvSpPr>
          <p:nvPr>
            <p:ph type="body" idx="4294967295"/>
          </p:nvPr>
        </p:nvSpPr>
        <p:spPr>
          <a:xfrm>
            <a:off x="5676186" y="1319775"/>
            <a:ext cx="572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Calibri"/>
                <a:ea typeface="Calibri"/>
                <a:cs typeface="Calibri"/>
                <a:sym typeface="Calibri"/>
              </a:rPr>
              <a:t>vs</a:t>
            </a:r>
            <a:endParaRPr sz="3000" b="1" i="1">
              <a:solidFill>
                <a:srgbClr val="1F497D"/>
              </a:solidFill>
              <a:latin typeface="Calibri"/>
              <a:ea typeface="Calibri"/>
              <a:cs typeface="Calibri"/>
              <a:sym typeface="Calibri"/>
            </a:endParaRPr>
          </a:p>
        </p:txBody>
      </p:sp>
      <p:pic>
        <p:nvPicPr>
          <p:cNvPr id="140" name="Google Shape;140;g1105ab00216_0_371"/>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141" name="Google Shape;141;g1105ab00216_0_371"/>
          <p:cNvSpPr txBox="1"/>
          <p:nvPr/>
        </p:nvSpPr>
        <p:spPr>
          <a:xfrm>
            <a:off x="1096625" y="2730875"/>
            <a:ext cx="9491100" cy="217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Human Capital Management</a:t>
            </a:r>
            <a:r>
              <a:rPr lang="en-US" sz="2000">
                <a:solidFill>
                  <a:srgbClr val="1F497D"/>
                </a:solidFill>
                <a:latin typeface="Calibri"/>
                <a:ea typeface="Calibri"/>
                <a:cs typeface="Calibri"/>
                <a:sym typeface="Calibri"/>
              </a:rPr>
              <a:t> memiliki fokus untuk menanamkan value kepada Sumber Daya Manusianya, di mana kita tidak mendapatkan itu dari human resource management.</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1" i="0" u="none" strike="noStrike" cap="none">
              <a:solidFill>
                <a:srgbClr val="1F497D"/>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rgbClr val="1F497D"/>
                </a:solidFill>
                <a:latin typeface="Calibri"/>
                <a:ea typeface="Calibri"/>
                <a:cs typeface="Calibri"/>
                <a:sym typeface="Calibri"/>
              </a:rPr>
              <a:t>Perbedaan tersebut akan mempengaruhi pembuatan program kerja, strategi organisasi, pemberian fasilitas, analisis kinerja dan produktivitas karyawan, dan hal lain yang berkaitan dengan </a:t>
            </a:r>
            <a:r>
              <a:rPr lang="en-US" sz="2000" b="1">
                <a:solidFill>
                  <a:srgbClr val="1F497D"/>
                </a:solidFill>
                <a:latin typeface="Calibri"/>
                <a:ea typeface="Calibri"/>
                <a:cs typeface="Calibri"/>
                <a:sym typeface="Calibri"/>
              </a:rPr>
              <a:t>perkembangan karyawan</a:t>
            </a:r>
            <a:r>
              <a:rPr lang="en-US" sz="2000">
                <a:solidFill>
                  <a:srgbClr val="1F497D"/>
                </a:solidFill>
                <a:latin typeface="Calibri"/>
                <a:ea typeface="Calibri"/>
                <a:cs typeface="Calibri"/>
                <a:sym typeface="Calibri"/>
              </a:rPr>
              <a:t>.</a:t>
            </a:r>
            <a:endParaRPr sz="2000" b="0" i="0" u="none" strike="noStrike" cap="none">
              <a:solidFill>
                <a:srgbClr val="1F497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105ab00216_0_380"/>
          <p:cNvSpPr txBox="1">
            <a:spLocks noGrp="1"/>
          </p:cNvSpPr>
          <p:nvPr>
            <p:ph type="body" idx="4294967295"/>
          </p:nvPr>
        </p:nvSpPr>
        <p:spPr>
          <a:xfrm>
            <a:off x="7398248" y="13197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Human Capital</a:t>
            </a:r>
            <a:endParaRPr sz="3000" b="1" i="1">
              <a:solidFill>
                <a:srgbClr val="1F497D"/>
              </a:solidFill>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Management</a:t>
            </a:r>
            <a:endParaRPr sz="3000" b="1" i="1">
              <a:solidFill>
                <a:srgbClr val="1F497D"/>
              </a:solidFill>
              <a:latin typeface="Playfair Display"/>
              <a:ea typeface="Playfair Display"/>
              <a:cs typeface="Playfair Display"/>
              <a:sym typeface="Playfair Display"/>
            </a:endParaRPr>
          </a:p>
        </p:txBody>
      </p:sp>
      <p:sp>
        <p:nvSpPr>
          <p:cNvPr id="147" name="Google Shape;147;g1105ab00216_0_380"/>
          <p:cNvSpPr txBox="1">
            <a:spLocks noGrp="1"/>
          </p:cNvSpPr>
          <p:nvPr>
            <p:ph type="body" idx="4294967295"/>
          </p:nvPr>
        </p:nvSpPr>
        <p:spPr>
          <a:xfrm>
            <a:off x="964423" y="13197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Human Resources</a:t>
            </a:r>
            <a:endParaRPr sz="3000" b="1" i="1">
              <a:solidFill>
                <a:srgbClr val="1F497D"/>
              </a:solidFill>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Management</a:t>
            </a:r>
            <a:endParaRPr sz="3000" b="1" i="1">
              <a:solidFill>
                <a:srgbClr val="1F497D"/>
              </a:solidFill>
              <a:latin typeface="Playfair Display"/>
              <a:ea typeface="Playfair Display"/>
              <a:cs typeface="Playfair Display"/>
              <a:sym typeface="Playfair Display"/>
            </a:endParaRPr>
          </a:p>
        </p:txBody>
      </p:sp>
      <p:sp>
        <p:nvSpPr>
          <p:cNvPr id="148" name="Google Shape;148;g1105ab00216_0_380"/>
          <p:cNvSpPr txBox="1">
            <a:spLocks noGrp="1"/>
          </p:cNvSpPr>
          <p:nvPr>
            <p:ph type="body" idx="4294967295"/>
          </p:nvPr>
        </p:nvSpPr>
        <p:spPr>
          <a:xfrm>
            <a:off x="5676186" y="1319775"/>
            <a:ext cx="572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Calibri"/>
                <a:ea typeface="Calibri"/>
                <a:cs typeface="Calibri"/>
                <a:sym typeface="Calibri"/>
              </a:rPr>
              <a:t>vs</a:t>
            </a:r>
            <a:endParaRPr sz="3000" b="1" i="1">
              <a:solidFill>
                <a:srgbClr val="1F497D"/>
              </a:solidFill>
              <a:latin typeface="Calibri"/>
              <a:ea typeface="Calibri"/>
              <a:cs typeface="Calibri"/>
              <a:sym typeface="Calibri"/>
            </a:endParaRPr>
          </a:p>
        </p:txBody>
      </p:sp>
      <p:pic>
        <p:nvPicPr>
          <p:cNvPr id="149" name="Google Shape;149;g1105ab00216_0_380"/>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150" name="Google Shape;150;g1105ab00216_0_380"/>
          <p:cNvSpPr/>
          <p:nvPr/>
        </p:nvSpPr>
        <p:spPr>
          <a:xfrm>
            <a:off x="1380425" y="2804875"/>
            <a:ext cx="2805000" cy="280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1105ab00216_0_380"/>
          <p:cNvSpPr txBox="1"/>
          <p:nvPr/>
        </p:nvSpPr>
        <p:spPr>
          <a:xfrm>
            <a:off x="1753925" y="3784075"/>
            <a:ext cx="20580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Manusia sebagai</a:t>
            </a:r>
            <a:endParaRPr sz="2000" b="1">
              <a:solidFill>
                <a:srgbClr val="1F497D"/>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Sumber Daya</a:t>
            </a:r>
            <a:endParaRPr sz="2000" b="1">
              <a:solidFill>
                <a:srgbClr val="1F497D"/>
              </a:solidFill>
              <a:latin typeface="Calibri"/>
              <a:ea typeface="Calibri"/>
              <a:cs typeface="Calibri"/>
              <a:sym typeface="Calibri"/>
            </a:endParaRPr>
          </a:p>
        </p:txBody>
      </p:sp>
      <p:sp>
        <p:nvSpPr>
          <p:cNvPr id="152" name="Google Shape;152;g1105ab00216_0_380"/>
          <p:cNvSpPr/>
          <p:nvPr/>
        </p:nvSpPr>
        <p:spPr>
          <a:xfrm>
            <a:off x="7098550" y="2804875"/>
            <a:ext cx="2805000" cy="2805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1105ab00216_0_380"/>
          <p:cNvSpPr txBox="1"/>
          <p:nvPr/>
        </p:nvSpPr>
        <p:spPr>
          <a:xfrm>
            <a:off x="7472050" y="3784075"/>
            <a:ext cx="20580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Manusia sebagai</a:t>
            </a:r>
            <a:endParaRPr sz="2000" b="1">
              <a:solidFill>
                <a:srgbClr val="1F497D"/>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Modal</a:t>
            </a:r>
            <a:endParaRPr sz="2000" b="1">
              <a:solidFill>
                <a:srgbClr val="1F497D"/>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1105ab00216_0_396"/>
          <p:cNvPicPr preferRelativeResize="0">
            <a:picLocks noGrp="1"/>
          </p:cNvPicPr>
          <p:nvPr>
            <p:ph type="pic" idx="2"/>
          </p:nvPr>
        </p:nvPicPr>
        <p:blipFill rotWithShape="1">
          <a:blip r:embed="rId3">
            <a:alphaModFix/>
          </a:blip>
          <a:srcRect l="27677"/>
          <a:stretch/>
        </p:blipFill>
        <p:spPr>
          <a:xfrm>
            <a:off x="5580375" y="0"/>
            <a:ext cx="6608099" cy="6858000"/>
          </a:xfrm>
          <a:prstGeom prst="rect">
            <a:avLst/>
          </a:prstGeom>
        </p:spPr>
      </p:pic>
      <p:sp>
        <p:nvSpPr>
          <p:cNvPr id="159" name="Google Shape;159;g1105ab00216_0_396"/>
          <p:cNvSpPr txBox="1">
            <a:spLocks noGrp="1"/>
          </p:cNvSpPr>
          <p:nvPr>
            <p:ph type="body" idx="4294967295"/>
          </p:nvPr>
        </p:nvSpPr>
        <p:spPr>
          <a:xfrm>
            <a:off x="890998" y="3069450"/>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Mana yang lebih baik?</a:t>
            </a:r>
            <a:endParaRPr sz="3000" b="1" i="1">
              <a:solidFill>
                <a:srgbClr val="1F497D"/>
              </a:solidFill>
              <a:latin typeface="Playfair Display"/>
              <a:ea typeface="Playfair Display"/>
              <a:cs typeface="Playfair Display"/>
              <a:sym typeface="Playfair Display"/>
            </a:endParaRPr>
          </a:p>
        </p:txBody>
      </p:sp>
      <p:pic>
        <p:nvPicPr>
          <p:cNvPr id="160" name="Google Shape;160;g1105ab00216_0_396"/>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1619</Words>
  <Application>Microsoft Office PowerPoint</Application>
  <PresentationFormat>Custom</PresentationFormat>
  <Paragraphs>202</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Lato</vt:lpstr>
      <vt:lpstr>Times New Roman</vt:lpstr>
      <vt:lpstr>Playfair Display</vt:lpstr>
      <vt:lpstr>Arial</vt:lpstr>
      <vt:lpstr>Calibri</vt:lpstr>
      <vt:lpstr>Open Sans</vt:lpstr>
      <vt:lpstr>Roboto</vt:lpstr>
      <vt:lpstr>Coral</vt:lpstr>
      <vt:lpstr>Introduction to Digital Business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Analysis</vt:lpstr>
      <vt:lpstr>PowerPoint Presentation</vt:lpstr>
      <vt:lpstr>PowerPoint Presentation</vt:lpstr>
      <vt:lpstr>Proses HRM pada Organisasi</vt:lpstr>
      <vt:lpstr>Recruiting Sources</vt:lpstr>
      <vt:lpstr>PowerPoint Presentation</vt:lpstr>
      <vt:lpstr>Mengembangkan</vt:lpstr>
      <vt:lpstr>Mempertahankan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Business Management</dc:title>
  <dc:creator>Serma</dc:creator>
  <cp:lastModifiedBy>Sofiani J</cp:lastModifiedBy>
  <cp:revision>3</cp:revision>
  <dcterms:created xsi:type="dcterms:W3CDTF">2015-09-19T05:52:39Z</dcterms:created>
  <dcterms:modified xsi:type="dcterms:W3CDTF">2022-06-30T02:38:01Z</dcterms:modified>
</cp:coreProperties>
</file>