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88825" cy="6858000"/>
  <p:notesSz cx="6858000" cy="9144000"/>
  <p:embeddedFontLst>
    <p:embeddedFont>
      <p:font typeface="Calibri" panose="020F0502020204030204" pitchFamily="34"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Playfair Display" panose="00000500000000000000"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Jnfz9RTe11UX+f5Ml3G/u3hg1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106583f9b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1106583f9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06583f9b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1106583f9b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106583f9b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11106583f9b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106583f9b_0_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1106583f9b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106583f9b_0_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1106583f9b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05ab00216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g1105ab00216_0_4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106583f9b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106583f9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05ab00216_0_4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1105ab00216_0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106583f9b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 name="Google Shape;228;g11106583f9b_0_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fbb76d199_1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10fbb76d199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106583f9b_0_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1106583f9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106583f9b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106583f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106583f9b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106583f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106583f9b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g11106583f9b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106583f9b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1106583f9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106583f9b_0_1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106583f9b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1F497D"/>
                </a:solidFill>
                <a:latin typeface="Calibri"/>
                <a:ea typeface="Calibri"/>
                <a:cs typeface="Calibri"/>
                <a:sym typeface="Calibri"/>
              </a:rPr>
              <a:t>Perdebatan tentang SERVQUAL telah terjadi tentang apakah layanan pelanggan harus diukur secara absolut atau relatif terhadap harapan. Beberapa berpendapat bahwa jika level tinggi pada semua dimensi SERVQUAL disediakan maka layanan berkualitas tinggi. Yang lain berpendapat bahwa pada akhirnya hasil layanan dinilai oleh pelanggan relatif terhadap harapan pelanggan dan bukan oleh penyedia layanan. Jika ekspektasi pelanggan rendah, bahkan level rendah pada dimensi SERVQUAL memberikan kualitas tinggi.</a:t>
            </a:r>
            <a:endParaRPr sz="12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200">
                <a:solidFill>
                  <a:srgbClr val="1F497D"/>
                </a:solidFill>
                <a:latin typeface="Calibri"/>
                <a:ea typeface="Calibri"/>
                <a:cs typeface="Calibri"/>
                <a:sym typeface="Calibri"/>
              </a:rPr>
              <a:t>Selain intangibilitas, ada dua pendekatan tentang kualitas yang unik untuk manajemen operasi layanan.</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1106583f9b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1106583f9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800"/>
              </a:spcAft>
              <a:buNone/>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1106583f9b_0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1106583f9b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150">
                <a:solidFill>
                  <a:srgbClr val="555555"/>
                </a:solidFill>
                <a:highlight>
                  <a:srgbClr val="FFFFFF"/>
                </a:highlight>
                <a:latin typeface="Roboto"/>
                <a:ea typeface="Roboto"/>
                <a:cs typeface="Roboto"/>
                <a:sym typeface="Roboto"/>
              </a:rPr>
              <a:t>reference:</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150">
                <a:solidFill>
                  <a:srgbClr val="555555"/>
                </a:solidFill>
                <a:highlight>
                  <a:srgbClr val="FFFFFF"/>
                </a:highlight>
                <a:latin typeface="Roboto"/>
                <a:ea typeface="Roboto"/>
                <a:cs typeface="Roboto"/>
                <a:sym typeface="Roboto"/>
              </a:rPr>
              <a:t>https://opentextbc.ca/businessopenstax/chapter/production-and-operations-management-an-overview/</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150">
                <a:solidFill>
                  <a:srgbClr val="555555"/>
                </a:solidFill>
                <a:highlight>
                  <a:srgbClr val="FFFFFF"/>
                </a:highlight>
                <a:latin typeface="Roboto"/>
                <a:ea typeface="Roboto"/>
                <a:cs typeface="Roboto"/>
                <a:sym typeface="Roboto"/>
              </a:rPr>
              <a:t>https://www.harmony.co.id/blog/bagaimana-menerapkan-perencanaan-produksi-untuk-perusahaan-manufaktur</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None/>
            </a:pPr>
            <a:r>
              <a:rPr lang="en-US" sz="1150">
                <a:solidFill>
                  <a:srgbClr val="555555"/>
                </a:solidFill>
                <a:highlight>
                  <a:srgbClr val="FFFFFF"/>
                </a:highlight>
                <a:latin typeface="Roboto"/>
                <a:ea typeface="Roboto"/>
                <a:cs typeface="Roboto"/>
                <a:sym typeface="Roboto"/>
              </a:rPr>
              <a:t>https://accurate.id/marketing-manajemen/pengertian-manajemen-operasional/</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800"/>
              </a:spcAft>
              <a:buNone/>
            </a:pPr>
            <a:r>
              <a:rPr lang="en-US" sz="1150">
                <a:solidFill>
                  <a:srgbClr val="555555"/>
                </a:solidFill>
                <a:highlight>
                  <a:srgbClr val="FFFFFF"/>
                </a:highlight>
                <a:latin typeface="Roboto"/>
                <a:ea typeface="Roboto"/>
                <a:cs typeface="Roboto"/>
                <a:sym typeface="Roboto"/>
              </a:rPr>
              <a:t>https://belajarekonomi.com/quality-control/</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bb76d19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10fbb76d199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fbb76d199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10fbb76d199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05ab00216_0_3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1105ab00216_0_3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0c81468532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0c81468532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05ab00216_0_3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105ab00216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●Meningkatkan efisiensi dalam perusahaan (Efficiency)</a:t>
            </a:r>
            <a:endParaRPr/>
          </a:p>
          <a:p>
            <a:pPr marL="0" lvl="0" indent="0" algn="l" rtl="0">
              <a:lnSpc>
                <a:spcPct val="115000"/>
              </a:lnSpc>
              <a:spcBef>
                <a:spcPts val="0"/>
              </a:spcBef>
              <a:spcAft>
                <a:spcPts val="0"/>
              </a:spcAft>
              <a:buClr>
                <a:schemeClr val="dk1"/>
              </a:buClr>
              <a:buSzPts val="1100"/>
              <a:buFont typeface="Arial"/>
              <a:buNone/>
            </a:pPr>
            <a:r>
              <a:rPr lang="en-US"/>
              <a:t>●Meningkatkan efektivitas dalam perusahaan (Productivity)</a:t>
            </a:r>
            <a:endParaRPr/>
          </a:p>
          <a:p>
            <a:pPr marL="0" lvl="0" indent="0" algn="l" rtl="0">
              <a:lnSpc>
                <a:spcPct val="115000"/>
              </a:lnSpc>
              <a:spcBef>
                <a:spcPts val="0"/>
              </a:spcBef>
              <a:spcAft>
                <a:spcPts val="0"/>
              </a:spcAft>
              <a:buClr>
                <a:schemeClr val="dk1"/>
              </a:buClr>
              <a:buSzPts val="1100"/>
              <a:buFont typeface="Arial"/>
              <a:buNone/>
            </a:pPr>
            <a:r>
              <a:rPr lang="en-US"/>
              <a:t>●Mengurangi biaya dalam kegiatan perusahaan (Economy)</a:t>
            </a:r>
            <a:endParaRPr/>
          </a:p>
          <a:p>
            <a:pPr marL="0" lvl="0" indent="0" algn="l" rtl="0">
              <a:lnSpc>
                <a:spcPct val="115000"/>
              </a:lnSpc>
              <a:spcBef>
                <a:spcPts val="0"/>
              </a:spcBef>
              <a:spcAft>
                <a:spcPts val="0"/>
              </a:spcAft>
              <a:buClr>
                <a:schemeClr val="dk1"/>
              </a:buClr>
              <a:buSzPts val="1100"/>
              <a:buFont typeface="Arial"/>
              <a:buNone/>
            </a:pPr>
            <a:r>
              <a:rPr lang="en-US"/>
              <a:t>●Meningkatkan kualitas di dalam perusahaan (Quality)</a:t>
            </a:r>
            <a:endParaRPr/>
          </a:p>
          <a:p>
            <a:pPr marL="0" lvl="0" indent="0" algn="l" rtl="0">
              <a:lnSpc>
                <a:spcPct val="115000"/>
              </a:lnSpc>
              <a:spcBef>
                <a:spcPts val="0"/>
              </a:spcBef>
              <a:spcAft>
                <a:spcPts val="0"/>
              </a:spcAft>
              <a:buClr>
                <a:schemeClr val="dk1"/>
              </a:buClr>
              <a:buSzPts val="1100"/>
              <a:buFont typeface="Arial"/>
              <a:buNone/>
            </a:pPr>
            <a:r>
              <a:rPr lang="en-US"/>
              <a:t>●Mengurangi waktu proses produksi di dalam sebuah perusahaan (Reduced processing time)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1106583f9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1106583f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Terdapat tiga ciri atau karakteristik manajemen operasional, yaitu :</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b="1">
                <a:solidFill>
                  <a:srgbClr val="555555"/>
                </a:solidFill>
                <a:highlight>
                  <a:srgbClr val="FFFFFF"/>
                </a:highlight>
              </a:rPr>
              <a:t>1. Bertujuan memproduksi barang dan jasa</a:t>
            </a:r>
            <a:endParaRPr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Ciri pertama adalah bahwa manajemen operasional  bertujuan untuk mengatur secara keseluruhan proses produksi barang dan jasa untuk menghasilkan pendapatan untuk perusahaan.</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b="1">
                <a:solidFill>
                  <a:srgbClr val="555555"/>
                </a:solidFill>
                <a:highlight>
                  <a:srgbClr val="FFFFFF"/>
                </a:highlight>
              </a:rPr>
              <a:t>2. Mempunyai kegiatan proses transformasi</a:t>
            </a:r>
            <a:endParaRPr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Proses transformasi adalah segala kegiatan atau kelompok kegiatan yang mengambil satu atau lebih input, mengubah dan menambah nilai bagi mereka, dan memberikan output untuk pelanggan atau klien.</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Jika input adalah bahan baku, maka akan relatif mudah untuk mengidentifikasi transformasi yang terlibat, seperti ketika susu diubah menjadi keju dan mentega. Namun jika dimana input adalah informasi atau orang, sifat transformasi mungkin kurang jelas. Misalnya, rumah sakit mengubah pasien yang sakit (input) menjadi pasien yang sehat (output).</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b="1">
                <a:solidFill>
                  <a:srgbClr val="555555"/>
                </a:solidFill>
                <a:highlight>
                  <a:srgbClr val="FFFFFF"/>
                </a:highlight>
              </a:rPr>
              <a:t>3. Terdapat suatu mekanisme pengendali sebuah pengoperasian.</a:t>
            </a:r>
            <a:endParaRPr b="1">
              <a:solidFill>
                <a:srgbClr val="555555"/>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150">
                <a:solidFill>
                  <a:srgbClr val="555555"/>
                </a:solidFill>
                <a:highlight>
                  <a:srgbClr val="FFFFFF"/>
                </a:highlight>
                <a:latin typeface="Roboto"/>
                <a:ea typeface="Roboto"/>
                <a:cs typeface="Roboto"/>
                <a:sym typeface="Roboto"/>
              </a:rPr>
              <a:t>Ciri terakhir dalam manajemen operasional adalah terdapat suatu mekanisme dalam mengendalikan pengoperasian pada suatu bisnis. Baik untuk pengoperasian  Langkah-langkah dalam proses operasi dasar harus diaplikasikan pada semua divisi bisnis, seperti meningkatkan kualitas produk, mengurangi limbah, dan meningkatkan penjualan.</a:t>
            </a:r>
            <a:endParaRPr sz="1150">
              <a:solidFill>
                <a:srgbClr val="555555"/>
              </a:solidFill>
              <a:highlight>
                <a:srgbClr val="FFFFFF"/>
              </a:highlight>
              <a:latin typeface="Roboto"/>
              <a:ea typeface="Roboto"/>
              <a:cs typeface="Roboto"/>
              <a:sym typeface="Roboto"/>
            </a:endParaRPr>
          </a:p>
          <a:p>
            <a:pPr marL="0" lvl="0" indent="0" algn="l" rtl="0">
              <a:lnSpc>
                <a:spcPct val="115000"/>
              </a:lnSpc>
              <a:spcBef>
                <a:spcPts val="800"/>
              </a:spcBef>
              <a:spcAft>
                <a:spcPts val="800"/>
              </a:spcAft>
              <a:buSzPts val="1100"/>
              <a:buNone/>
            </a:pPr>
            <a:r>
              <a:rPr lang="en-US" sz="1150">
                <a:solidFill>
                  <a:srgbClr val="555555"/>
                </a:solidFill>
                <a:highlight>
                  <a:srgbClr val="FFFFFF"/>
                </a:highlight>
                <a:latin typeface="Roboto"/>
                <a:ea typeface="Roboto"/>
                <a:cs typeface="Roboto"/>
                <a:sym typeface="Roboto"/>
              </a:rPr>
              <a:t>Sistem operasional berperan membuat suatu produk sesuai standar operasi yang telah ditentukan dengan menggunakan proses produksi yang efektif. Tentunya, produk yang dihasilkan pun mampu memenuhi keinginan konsumen yang beragam.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106583f9b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1106583f9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106583f9b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106583f9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c81468532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g10c81468532_0_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
        <p:cNvGrpSpPr/>
        <p:nvPr/>
      </p:nvGrpSpPr>
      <p:grpSpPr>
        <a:xfrm>
          <a:off x="0" y="0"/>
          <a:ext cx="0" cy="0"/>
          <a:chOff x="0" y="0"/>
          <a:chExt cx="0" cy="0"/>
        </a:xfrm>
      </p:grpSpPr>
      <p:pic>
        <p:nvPicPr>
          <p:cNvPr id="10" name="Google Shape;10;g1105ab00216_0_334" descr="A picture containing text, outdoor&#10;&#10;Description automatically generated"/>
          <p:cNvPicPr preferRelativeResize="0"/>
          <p:nvPr/>
        </p:nvPicPr>
        <p:blipFill rotWithShape="1">
          <a:blip r:embed="rId2">
            <a:alphaModFix amt="10000"/>
          </a:blip>
          <a:srcRect t="24783" r="268" b="33129"/>
          <a:stretch/>
        </p:blipFill>
        <p:spPr>
          <a:xfrm>
            <a:off x="1" y="-1"/>
            <a:ext cx="12188823" cy="6858002"/>
          </a:xfrm>
          <a:prstGeom prst="rect">
            <a:avLst/>
          </a:prstGeom>
          <a:noFill/>
          <a:ln>
            <a:noFill/>
          </a:ln>
        </p:spPr>
      </p:pic>
      <p:sp>
        <p:nvSpPr>
          <p:cNvPr id="11" name="Google Shape;11;g1105ab00216_0_334"/>
          <p:cNvSpPr txBox="1">
            <a:spLocks noGrp="1"/>
          </p:cNvSpPr>
          <p:nvPr>
            <p:ph type="title"/>
          </p:nvPr>
        </p:nvSpPr>
        <p:spPr>
          <a:xfrm>
            <a:off x="876140" y="1020387"/>
            <a:ext cx="10360200" cy="19041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g1105ab00216_0_334"/>
          <p:cNvSpPr/>
          <p:nvPr/>
        </p:nvSpPr>
        <p:spPr>
          <a:xfrm>
            <a:off x="0" y="3200400"/>
            <a:ext cx="12188700" cy="914400"/>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13" name="Google Shape;13;g1105ab00216_0_334"/>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g1105ab00216_0_334"/>
          <p:cNvSpPr txBox="1">
            <a:spLocks noGrp="1"/>
          </p:cNvSpPr>
          <p:nvPr>
            <p:ph type="body" idx="2"/>
          </p:nvPr>
        </p:nvSpPr>
        <p:spPr>
          <a:xfrm>
            <a:off x="379412"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 name="Google Shape;15;g1105ab00216_0_334"/>
          <p:cNvSpPr>
            <a:spLocks noGrp="1"/>
          </p:cNvSpPr>
          <p:nvPr>
            <p:ph type="pic" idx="3"/>
          </p:nvPr>
        </p:nvSpPr>
        <p:spPr>
          <a:xfrm>
            <a:off x="9555230" y="4270861"/>
            <a:ext cx="1752600" cy="1682100"/>
          </a:xfrm>
          <a:prstGeom prst="flowChartConnector">
            <a:avLst/>
          </a:prstGeom>
          <a:noFill/>
          <a:ln>
            <a:noFill/>
          </a:ln>
        </p:spPr>
      </p:sp>
      <p:sp>
        <p:nvSpPr>
          <p:cNvPr id="16" name="Google Shape;16;g1105ab00216_0_334"/>
          <p:cNvSpPr txBox="1">
            <a:spLocks noGrp="1"/>
          </p:cNvSpPr>
          <p:nvPr>
            <p:ph type="body" idx="4"/>
          </p:nvPr>
        </p:nvSpPr>
        <p:spPr>
          <a:xfrm>
            <a:off x="608012" y="3276600"/>
            <a:ext cx="10896600" cy="719100"/>
          </a:xfrm>
          <a:prstGeom prst="rect">
            <a:avLst/>
          </a:prstGeom>
          <a:noFill/>
          <a:ln>
            <a:noFill/>
          </a:ln>
        </p:spPr>
        <p:txBody>
          <a:bodyPr spcFirstLastPara="1" wrap="square" lIns="117200" tIns="58600" rIns="117200" bIns="58600" anchor="t" anchorCtr="0">
            <a:normAutofit/>
          </a:bodyPr>
          <a:lstStyle>
            <a:lvl1pPr marL="457200" lvl="0" indent="-228600" algn="l">
              <a:lnSpc>
                <a:spcPct val="100000"/>
              </a:lnSpc>
              <a:spcBef>
                <a:spcPts val="820"/>
              </a:spcBef>
              <a:spcAft>
                <a:spcPts val="0"/>
              </a:spcAft>
              <a:buClr>
                <a:schemeClr val="dk1"/>
              </a:buClr>
              <a:buSzPts val="41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g1105ab00216_0_310"/>
          <p:cNvSpPr txBox="1">
            <a:spLocks noGrp="1"/>
          </p:cNvSpPr>
          <p:nvPr>
            <p:ph type="title"/>
          </p:nvPr>
        </p:nvSpPr>
        <p:spPr>
          <a:xfrm>
            <a:off x="415492" y="740800"/>
            <a:ext cx="3743100" cy="1007700"/>
          </a:xfrm>
          <a:prstGeom prst="rect">
            <a:avLst/>
          </a:prstGeom>
          <a:noFill/>
          <a:ln>
            <a:noFill/>
          </a:ln>
        </p:spPr>
        <p:txBody>
          <a:bodyPr spcFirstLastPara="1" wrap="square" lIns="121875" tIns="121875" rIns="121875" bIns="121875"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50" name="Google Shape;50;g1105ab00216_0_310"/>
          <p:cNvSpPr txBox="1">
            <a:spLocks noGrp="1"/>
          </p:cNvSpPr>
          <p:nvPr>
            <p:ph type="body" idx="1"/>
          </p:nvPr>
        </p:nvSpPr>
        <p:spPr>
          <a:xfrm>
            <a:off x="415492" y="1855170"/>
            <a:ext cx="3743100" cy="4239300"/>
          </a:xfrm>
          <a:prstGeom prst="rect">
            <a:avLst/>
          </a:prstGeom>
          <a:noFill/>
          <a:ln>
            <a:noFill/>
          </a:ln>
        </p:spPr>
        <p:txBody>
          <a:bodyPr spcFirstLastPara="1" wrap="square" lIns="121875" tIns="121875" rIns="121875" bIns="121875"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1" name="Google Shape;51;g1105ab00216_0_310"/>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52"/>
        <p:cNvGrpSpPr/>
        <p:nvPr/>
      </p:nvGrpSpPr>
      <p:grpSpPr>
        <a:xfrm>
          <a:off x="0" y="0"/>
          <a:ext cx="0" cy="0"/>
          <a:chOff x="0" y="0"/>
          <a:chExt cx="0" cy="0"/>
        </a:xfrm>
      </p:grpSpPr>
      <p:sp>
        <p:nvSpPr>
          <p:cNvPr id="53" name="Google Shape;53;g1105ab00216_0_314"/>
          <p:cNvSpPr txBox="1">
            <a:spLocks noGrp="1"/>
          </p:cNvSpPr>
          <p:nvPr>
            <p:ph type="title"/>
          </p:nvPr>
        </p:nvSpPr>
        <p:spPr>
          <a:xfrm>
            <a:off x="653496" y="701800"/>
            <a:ext cx="7489500" cy="5454300"/>
          </a:xfrm>
          <a:prstGeom prst="rect">
            <a:avLst/>
          </a:prstGeom>
          <a:noFill/>
          <a:ln>
            <a:noFill/>
          </a:ln>
        </p:spPr>
        <p:txBody>
          <a:bodyPr spcFirstLastPara="1" wrap="square" lIns="121875" tIns="121875" rIns="121875" bIns="121875" anchor="ctr" anchorCtr="0">
            <a:normAutofit/>
          </a:bodyPr>
          <a:lstStyle>
            <a:lvl1pPr lvl="0"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54" name="Google Shape;54;g1105ab00216_0_31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g1105ab00216_0_317"/>
          <p:cNvSpPr/>
          <p:nvPr/>
        </p:nvSpPr>
        <p:spPr>
          <a:xfrm>
            <a:off x="6094413" y="-33"/>
            <a:ext cx="6094500" cy="68580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 name="Google Shape;57;g1105ab00216_0_317"/>
          <p:cNvCxnSpPr/>
          <p:nvPr/>
        </p:nvCxnSpPr>
        <p:spPr>
          <a:xfrm>
            <a:off x="6704487" y="5994000"/>
            <a:ext cx="624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g1105ab00216_0_317"/>
          <p:cNvSpPr txBox="1">
            <a:spLocks noGrp="1"/>
          </p:cNvSpPr>
          <p:nvPr>
            <p:ph type="title"/>
          </p:nvPr>
        </p:nvSpPr>
        <p:spPr>
          <a:xfrm>
            <a:off x="353908" y="1477267"/>
            <a:ext cx="5392200" cy="22449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9" name="Google Shape;59;g1105ab00216_0_317"/>
          <p:cNvSpPr txBox="1">
            <a:spLocks noGrp="1"/>
          </p:cNvSpPr>
          <p:nvPr>
            <p:ph type="subTitle" idx="1"/>
          </p:nvPr>
        </p:nvSpPr>
        <p:spPr>
          <a:xfrm>
            <a:off x="353908" y="3793601"/>
            <a:ext cx="5392200" cy="1794000"/>
          </a:xfrm>
          <a:prstGeom prst="rect">
            <a:avLst/>
          </a:prstGeom>
          <a:noFill/>
          <a:ln>
            <a:noFill/>
          </a:ln>
        </p:spPr>
        <p:txBody>
          <a:bodyPr spcFirstLastPara="1" wrap="square" lIns="121875" tIns="121875" rIns="121875" bIns="12187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0" name="Google Shape;60;g1105ab00216_0_317"/>
          <p:cNvSpPr txBox="1">
            <a:spLocks noGrp="1"/>
          </p:cNvSpPr>
          <p:nvPr>
            <p:ph type="body" idx="2"/>
          </p:nvPr>
        </p:nvSpPr>
        <p:spPr>
          <a:xfrm>
            <a:off x="6584285" y="965600"/>
            <a:ext cx="5114700" cy="4926900"/>
          </a:xfrm>
          <a:prstGeom prst="rect">
            <a:avLst/>
          </a:prstGeom>
          <a:noFill/>
          <a:ln>
            <a:noFill/>
          </a:ln>
        </p:spPr>
        <p:txBody>
          <a:bodyPr spcFirstLastPara="1" wrap="square" lIns="121875" tIns="121875" rIns="121875" bIns="121875"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61" name="Google Shape;61;g1105ab00216_0_31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g1105ab00216_0_324"/>
          <p:cNvSpPr txBox="1">
            <a:spLocks noGrp="1"/>
          </p:cNvSpPr>
          <p:nvPr>
            <p:ph type="body" idx="1"/>
          </p:nvPr>
        </p:nvSpPr>
        <p:spPr>
          <a:xfrm>
            <a:off x="425889" y="5640767"/>
            <a:ext cx="7996200" cy="798300"/>
          </a:xfrm>
          <a:prstGeom prst="rect">
            <a:avLst/>
          </a:prstGeom>
          <a:noFill/>
          <a:ln>
            <a:noFill/>
          </a:ln>
        </p:spPr>
        <p:txBody>
          <a:bodyPr spcFirstLastPara="1" wrap="square" lIns="121875" tIns="121875" rIns="121875" bIns="121875"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64" name="Google Shape;64;g1105ab00216_0_32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g1105ab00216_0_32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1105ab00216_0_327"/>
          <p:cNvSpPr txBox="1">
            <a:spLocks noGrp="1"/>
          </p:cNvSpPr>
          <p:nvPr>
            <p:ph type="title" hasCustomPrompt="1"/>
          </p:nvPr>
        </p:nvSpPr>
        <p:spPr>
          <a:xfrm>
            <a:off x="415492" y="1644133"/>
            <a:ext cx="11357700" cy="21468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SzPts val="13300"/>
              <a:buFont typeface="Lato"/>
              <a:buNone/>
              <a:defRPr sz="13300">
                <a:latin typeface="Lato"/>
                <a:ea typeface="Lato"/>
                <a:cs typeface="Lato"/>
                <a:sym typeface="Lato"/>
              </a:defRPr>
            </a:lvl1pPr>
            <a:lvl2pPr lvl="1" algn="ctr">
              <a:lnSpc>
                <a:spcPct val="100000"/>
              </a:lnSpc>
              <a:spcBef>
                <a:spcPts val="0"/>
              </a:spcBef>
              <a:spcAft>
                <a:spcPts val="0"/>
              </a:spcAft>
              <a:buSzPts val="13300"/>
              <a:buFont typeface="Lato"/>
              <a:buNone/>
              <a:defRPr sz="13300">
                <a:latin typeface="Lato"/>
                <a:ea typeface="Lato"/>
                <a:cs typeface="Lato"/>
                <a:sym typeface="Lato"/>
              </a:defRPr>
            </a:lvl2pPr>
            <a:lvl3pPr lvl="2" algn="ctr">
              <a:lnSpc>
                <a:spcPct val="100000"/>
              </a:lnSpc>
              <a:spcBef>
                <a:spcPts val="0"/>
              </a:spcBef>
              <a:spcAft>
                <a:spcPts val="0"/>
              </a:spcAft>
              <a:buSzPts val="13300"/>
              <a:buFont typeface="Lato"/>
              <a:buNone/>
              <a:defRPr sz="13300">
                <a:latin typeface="Lato"/>
                <a:ea typeface="Lato"/>
                <a:cs typeface="Lato"/>
                <a:sym typeface="Lato"/>
              </a:defRPr>
            </a:lvl3pPr>
            <a:lvl4pPr lvl="3" algn="ctr">
              <a:lnSpc>
                <a:spcPct val="100000"/>
              </a:lnSpc>
              <a:spcBef>
                <a:spcPts val="0"/>
              </a:spcBef>
              <a:spcAft>
                <a:spcPts val="0"/>
              </a:spcAft>
              <a:buSzPts val="13300"/>
              <a:buFont typeface="Lato"/>
              <a:buNone/>
              <a:defRPr sz="13300">
                <a:latin typeface="Lato"/>
                <a:ea typeface="Lato"/>
                <a:cs typeface="Lato"/>
                <a:sym typeface="Lato"/>
              </a:defRPr>
            </a:lvl4pPr>
            <a:lvl5pPr lvl="4" algn="ctr">
              <a:lnSpc>
                <a:spcPct val="100000"/>
              </a:lnSpc>
              <a:spcBef>
                <a:spcPts val="0"/>
              </a:spcBef>
              <a:spcAft>
                <a:spcPts val="0"/>
              </a:spcAft>
              <a:buSzPts val="13300"/>
              <a:buFont typeface="Lato"/>
              <a:buNone/>
              <a:defRPr sz="13300">
                <a:latin typeface="Lato"/>
                <a:ea typeface="Lato"/>
                <a:cs typeface="Lato"/>
                <a:sym typeface="Lato"/>
              </a:defRPr>
            </a:lvl5pPr>
            <a:lvl6pPr lvl="5" algn="ctr">
              <a:lnSpc>
                <a:spcPct val="100000"/>
              </a:lnSpc>
              <a:spcBef>
                <a:spcPts val="0"/>
              </a:spcBef>
              <a:spcAft>
                <a:spcPts val="0"/>
              </a:spcAft>
              <a:buSzPts val="13300"/>
              <a:buFont typeface="Lato"/>
              <a:buNone/>
              <a:defRPr sz="13300">
                <a:latin typeface="Lato"/>
                <a:ea typeface="Lato"/>
                <a:cs typeface="Lato"/>
                <a:sym typeface="Lato"/>
              </a:defRPr>
            </a:lvl6pPr>
            <a:lvl7pPr lvl="6" algn="ctr">
              <a:lnSpc>
                <a:spcPct val="100000"/>
              </a:lnSpc>
              <a:spcBef>
                <a:spcPts val="0"/>
              </a:spcBef>
              <a:spcAft>
                <a:spcPts val="0"/>
              </a:spcAft>
              <a:buSzPts val="13300"/>
              <a:buFont typeface="Lato"/>
              <a:buNone/>
              <a:defRPr sz="13300">
                <a:latin typeface="Lato"/>
                <a:ea typeface="Lato"/>
                <a:cs typeface="Lato"/>
                <a:sym typeface="Lato"/>
              </a:defRPr>
            </a:lvl7pPr>
            <a:lvl8pPr lvl="7" algn="ctr">
              <a:lnSpc>
                <a:spcPct val="100000"/>
              </a:lnSpc>
              <a:spcBef>
                <a:spcPts val="0"/>
              </a:spcBef>
              <a:spcAft>
                <a:spcPts val="0"/>
              </a:spcAft>
              <a:buSzPts val="13300"/>
              <a:buFont typeface="Lato"/>
              <a:buNone/>
              <a:defRPr sz="13300">
                <a:latin typeface="Lato"/>
                <a:ea typeface="Lato"/>
                <a:cs typeface="Lato"/>
                <a:sym typeface="Lato"/>
              </a:defRPr>
            </a:lvl8pPr>
            <a:lvl9pPr lvl="8" algn="ctr">
              <a:lnSpc>
                <a:spcPct val="100000"/>
              </a:lnSpc>
              <a:spcBef>
                <a:spcPts val="0"/>
              </a:spcBef>
              <a:spcAft>
                <a:spcPts val="0"/>
              </a:spcAft>
              <a:buSzPts val="13300"/>
              <a:buFont typeface="Lato"/>
              <a:buNone/>
              <a:defRPr sz="13300">
                <a:latin typeface="Lato"/>
                <a:ea typeface="Lato"/>
                <a:cs typeface="Lato"/>
                <a:sym typeface="Lato"/>
              </a:defRPr>
            </a:lvl9pPr>
          </a:lstStyle>
          <a:p>
            <a:r>
              <a:t>xx%</a:t>
            </a:r>
          </a:p>
        </p:txBody>
      </p:sp>
      <p:sp>
        <p:nvSpPr>
          <p:cNvPr id="68" name="Google Shape;68;g1105ab00216_0_327"/>
          <p:cNvSpPr txBox="1">
            <a:spLocks noGrp="1"/>
          </p:cNvSpPr>
          <p:nvPr>
            <p:ph type="body" idx="1"/>
          </p:nvPr>
        </p:nvSpPr>
        <p:spPr>
          <a:xfrm>
            <a:off x="415492" y="3892600"/>
            <a:ext cx="11357700" cy="1428900"/>
          </a:xfrm>
          <a:prstGeom prst="rect">
            <a:avLst/>
          </a:prstGeom>
          <a:noFill/>
          <a:ln>
            <a:noFill/>
          </a:ln>
        </p:spPr>
        <p:txBody>
          <a:bodyPr spcFirstLastPara="1" wrap="square" lIns="121875" tIns="121875" rIns="121875" bIns="121875"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69" name="Google Shape;69;g1105ab00216_0_32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g1105ab00216_0_332"/>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17"/>
        <p:cNvGrpSpPr/>
        <p:nvPr/>
      </p:nvGrpSpPr>
      <p:grpSpPr>
        <a:xfrm>
          <a:off x="0" y="0"/>
          <a:ext cx="0" cy="0"/>
          <a:chOff x="0" y="0"/>
          <a:chExt cx="0" cy="0"/>
        </a:xfrm>
      </p:grpSpPr>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g1105ab00216_0_343"/>
          <p:cNvSpPr>
            <a:spLocks noGrp="1"/>
          </p:cNvSpPr>
          <p:nvPr>
            <p:ph type="pic" idx="2"/>
          </p:nvPr>
        </p:nvSpPr>
        <p:spPr>
          <a:xfrm>
            <a:off x="0" y="0"/>
            <a:ext cx="12188700" cy="4343400"/>
          </a:xfrm>
          <a:prstGeom prst="rect">
            <a:avLst/>
          </a:prstGeom>
          <a:noFill/>
          <a:ln>
            <a:noFill/>
          </a:ln>
        </p:spPr>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1105ab00216_0_345"/>
          <p:cNvSpPr txBox="1">
            <a:spLocks noGrp="1"/>
          </p:cNvSpPr>
          <p:nvPr>
            <p:ph type="title"/>
          </p:nvPr>
        </p:nvSpPr>
        <p:spPr>
          <a:xfrm>
            <a:off x="609441" y="274639"/>
            <a:ext cx="10969800" cy="11430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g1105ab00216_0_345"/>
          <p:cNvSpPr txBox="1">
            <a:spLocks noGrp="1"/>
          </p:cNvSpPr>
          <p:nvPr>
            <p:ph type="body" idx="1"/>
          </p:nvPr>
        </p:nvSpPr>
        <p:spPr>
          <a:xfrm>
            <a:off x="609441" y="1600200"/>
            <a:ext cx="10969800" cy="4526100"/>
          </a:xfrm>
          <a:prstGeom prst="rect">
            <a:avLst/>
          </a:prstGeom>
          <a:noFill/>
          <a:ln>
            <a:noFill/>
          </a:ln>
        </p:spPr>
        <p:txBody>
          <a:bodyPr spcFirstLastPara="1" wrap="square" lIns="117200" tIns="58600" rIns="117200" bIns="586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g1105ab00216_0_345"/>
          <p:cNvSpPr txBox="1">
            <a:spLocks noGrp="1"/>
          </p:cNvSpPr>
          <p:nvPr>
            <p:ph type="dt" idx="10"/>
          </p:nvPr>
        </p:nvSpPr>
        <p:spPr>
          <a:xfrm>
            <a:off x="609441" y="6356353"/>
            <a:ext cx="2844000" cy="365100"/>
          </a:xfrm>
          <a:prstGeom prst="rect">
            <a:avLst/>
          </a:prstGeom>
          <a:noFill/>
          <a:ln>
            <a:noFill/>
          </a:ln>
        </p:spPr>
        <p:txBody>
          <a:bodyPr spcFirstLastPara="1" wrap="square" lIns="117200" tIns="58600" rIns="117200" bIns="586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g1105ab00216_0_345"/>
          <p:cNvSpPr txBox="1">
            <a:spLocks noGrp="1"/>
          </p:cNvSpPr>
          <p:nvPr>
            <p:ph type="ftr" idx="11"/>
          </p:nvPr>
        </p:nvSpPr>
        <p:spPr>
          <a:xfrm>
            <a:off x="4164515" y="6356353"/>
            <a:ext cx="3859800" cy="365100"/>
          </a:xfrm>
          <a:prstGeom prst="rect">
            <a:avLst/>
          </a:prstGeom>
          <a:noFill/>
          <a:ln>
            <a:noFill/>
          </a:ln>
        </p:spPr>
        <p:txBody>
          <a:bodyPr spcFirstLastPara="1" wrap="square" lIns="117200" tIns="58600" rIns="117200" bIns="586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g1105ab00216_0_345"/>
          <p:cNvSpPr txBox="1">
            <a:spLocks noGrp="1"/>
          </p:cNvSpPr>
          <p:nvPr>
            <p:ph type="sldNum" idx="12"/>
          </p:nvPr>
        </p:nvSpPr>
        <p:spPr>
          <a:xfrm>
            <a:off x="8735325" y="6356353"/>
            <a:ext cx="2844000" cy="365100"/>
          </a:xfrm>
          <a:prstGeom prst="rect">
            <a:avLst/>
          </a:prstGeom>
          <a:noFill/>
          <a:ln>
            <a:noFill/>
          </a:ln>
        </p:spPr>
        <p:txBody>
          <a:bodyPr spcFirstLastPara="1" wrap="square" lIns="117200" tIns="58600" rIns="117200" bIns="5860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g1105ab00216_0_288"/>
          <p:cNvSpPr/>
          <p:nvPr/>
        </p:nvSpPr>
        <p:spPr>
          <a:xfrm>
            <a:off x="3664445" y="998400"/>
            <a:ext cx="4860000" cy="48612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105ab00216_0_288"/>
          <p:cNvSpPr/>
          <p:nvPr/>
        </p:nvSpPr>
        <p:spPr>
          <a:xfrm>
            <a:off x="3989561" y="1323600"/>
            <a:ext cx="4209600" cy="4210800"/>
          </a:xfrm>
          <a:prstGeom prst="rect">
            <a:avLst/>
          </a:prstGeom>
          <a:noFill/>
          <a:ln w="28575" cap="flat" cmpd="sng">
            <a:solidFill>
              <a:schemeClr val="lt1"/>
            </a:solidFill>
            <a:prstDash val="solid"/>
            <a:miter lim="8000"/>
            <a:headEnd type="none" w="sm" len="sm"/>
            <a:tailEnd type="none" w="sm" len="sm"/>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1105ab00216_0_288"/>
          <p:cNvSpPr txBox="1">
            <a:spLocks noGrp="1"/>
          </p:cNvSpPr>
          <p:nvPr>
            <p:ph type="ctrTitle"/>
          </p:nvPr>
        </p:nvSpPr>
        <p:spPr>
          <a:xfrm>
            <a:off x="4127258" y="2169600"/>
            <a:ext cx="3934200" cy="2112300"/>
          </a:xfrm>
          <a:prstGeom prst="rect">
            <a:avLst/>
          </a:prstGeom>
          <a:noFill/>
          <a:ln>
            <a:noFill/>
          </a:ln>
        </p:spPr>
        <p:txBody>
          <a:bodyPr spcFirstLastPara="1" wrap="square" lIns="121875" tIns="121875" rIns="121875" bIns="121875" anchor="ctr" anchorCtr="0">
            <a:normAutofit/>
          </a:bodyPr>
          <a:lstStyle>
            <a:lvl1pPr lvl="0"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300"/>
              <a:buFont typeface="Lato"/>
              <a:buNone/>
              <a:defRPr>
                <a:solidFill>
                  <a:schemeClr val="lt1"/>
                </a:solidFill>
                <a:latin typeface="Lato"/>
                <a:ea typeface="Lato"/>
                <a:cs typeface="Lato"/>
                <a:sym typeface="Lato"/>
              </a:defRPr>
            </a:lvl9pPr>
          </a:lstStyle>
          <a:p>
            <a:endParaRPr/>
          </a:p>
        </p:txBody>
      </p:sp>
      <p:sp>
        <p:nvSpPr>
          <p:cNvPr id="30" name="Google Shape;30;g1105ab00216_0_288"/>
          <p:cNvSpPr txBox="1">
            <a:spLocks noGrp="1"/>
          </p:cNvSpPr>
          <p:nvPr>
            <p:ph type="subTitle" idx="1"/>
          </p:nvPr>
        </p:nvSpPr>
        <p:spPr>
          <a:xfrm>
            <a:off x="4127408" y="4355907"/>
            <a:ext cx="3934200" cy="935100"/>
          </a:xfrm>
          <a:prstGeom prst="rect">
            <a:avLst/>
          </a:prstGeom>
          <a:noFill/>
          <a:ln>
            <a:noFill/>
          </a:ln>
        </p:spPr>
        <p:txBody>
          <a:bodyPr spcFirstLastPara="1" wrap="square" lIns="121875" tIns="121875" rIns="121875" bIns="121875" anchor="b" anchorCtr="0">
            <a:normAutofit/>
          </a:bodyPr>
          <a:lstStyle>
            <a:lvl1pPr lvl="0" algn="ctr">
              <a:lnSpc>
                <a:spcPct val="100000"/>
              </a:lnSpc>
              <a:spcBef>
                <a:spcPts val="0"/>
              </a:spcBef>
              <a:spcAft>
                <a:spcPts val="0"/>
              </a:spcAft>
              <a:buClr>
                <a:schemeClr val="lt1"/>
              </a:buClr>
              <a:buSzPts val="24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2400"/>
              <a:buFont typeface="Playfair Display"/>
              <a:buNone/>
              <a:defRPr sz="2400" b="1">
                <a:solidFill>
                  <a:schemeClr val="lt1"/>
                </a:solidFill>
                <a:latin typeface="Playfair Display"/>
                <a:ea typeface="Playfair Display"/>
                <a:cs typeface="Playfair Display"/>
                <a:sym typeface="Playfair Display"/>
              </a:defRPr>
            </a:lvl9pPr>
          </a:lstStyle>
          <a:p>
            <a:endParaRPr/>
          </a:p>
        </p:txBody>
      </p:sp>
      <p:sp>
        <p:nvSpPr>
          <p:cNvPr id="31" name="Google Shape;31;g1105ab00216_0_288"/>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2"/>
        <p:cNvGrpSpPr/>
        <p:nvPr/>
      </p:nvGrpSpPr>
      <p:grpSpPr>
        <a:xfrm>
          <a:off x="0" y="0"/>
          <a:ext cx="0" cy="0"/>
          <a:chOff x="0" y="0"/>
          <a:chExt cx="0" cy="0"/>
        </a:xfrm>
      </p:grpSpPr>
      <p:sp>
        <p:nvSpPr>
          <p:cNvPr id="33" name="Google Shape;33;g1105ab00216_0_294"/>
          <p:cNvSpPr txBox="1">
            <a:spLocks noGrp="1"/>
          </p:cNvSpPr>
          <p:nvPr>
            <p:ph type="title"/>
          </p:nvPr>
        </p:nvSpPr>
        <p:spPr>
          <a:xfrm>
            <a:off x="679223" y="1898500"/>
            <a:ext cx="10830300" cy="2397600"/>
          </a:xfrm>
          <a:prstGeom prst="rect">
            <a:avLst/>
          </a:prstGeom>
          <a:noFill/>
          <a:ln>
            <a:noFill/>
          </a:ln>
        </p:spPr>
        <p:txBody>
          <a:bodyPr spcFirstLastPara="1" wrap="square" lIns="121875" tIns="121875" rIns="121875" bIns="121875" anchor="ctr" anchorCtr="0">
            <a:normAutofit/>
          </a:bodyPr>
          <a:lstStyle>
            <a:lvl1pPr lvl="0"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6400"/>
              <a:buFont typeface="Lato"/>
              <a:buNone/>
              <a:defRPr sz="6400" b="0">
                <a:solidFill>
                  <a:schemeClr val="lt1"/>
                </a:solidFill>
                <a:latin typeface="Lato"/>
                <a:ea typeface="Lato"/>
                <a:cs typeface="Lato"/>
                <a:sym typeface="Lato"/>
              </a:defRPr>
            </a:lvl9pPr>
          </a:lstStyle>
          <a:p>
            <a:endParaRPr/>
          </a:p>
        </p:txBody>
      </p:sp>
      <p:sp>
        <p:nvSpPr>
          <p:cNvPr id="34" name="Google Shape;34;g1105ab00216_0_29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g1105ab00216_0_297"/>
          <p:cNvSpPr/>
          <p:nvPr/>
        </p:nvSpPr>
        <p:spPr>
          <a:xfrm>
            <a:off x="0" y="6727600"/>
            <a:ext cx="12188700" cy="1305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105ab00216_0_297"/>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38" name="Google Shape;38;g1105ab00216_0_297"/>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39" name="Google Shape;39;g1105ab00216_0_29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Google Shape;41;g1105ab00216_0_302"/>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42" name="Google Shape;42;g1105ab00216_0_302"/>
          <p:cNvSpPr txBox="1">
            <a:spLocks noGrp="1"/>
          </p:cNvSpPr>
          <p:nvPr>
            <p:ph type="body" idx="1"/>
          </p:nvPr>
        </p:nvSpPr>
        <p:spPr>
          <a:xfrm>
            <a:off x="415492" y="1536633"/>
            <a:ext cx="5331900" cy="4555200"/>
          </a:xfrm>
          <a:prstGeom prst="rect">
            <a:avLst/>
          </a:prstGeom>
          <a:noFill/>
          <a:ln>
            <a:noFill/>
          </a:ln>
        </p:spPr>
        <p:txBody>
          <a:bodyPr spcFirstLastPara="1" wrap="square" lIns="121875" tIns="121875" rIns="121875" bIns="121875"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3" name="Google Shape;43;g1105ab00216_0_302"/>
          <p:cNvSpPr txBox="1">
            <a:spLocks noGrp="1"/>
          </p:cNvSpPr>
          <p:nvPr>
            <p:ph type="body" idx="2"/>
          </p:nvPr>
        </p:nvSpPr>
        <p:spPr>
          <a:xfrm>
            <a:off x="6441522" y="1536633"/>
            <a:ext cx="5331900" cy="4555200"/>
          </a:xfrm>
          <a:prstGeom prst="rect">
            <a:avLst/>
          </a:prstGeom>
          <a:noFill/>
          <a:ln>
            <a:noFill/>
          </a:ln>
        </p:spPr>
        <p:txBody>
          <a:bodyPr spcFirstLastPara="1" wrap="square" lIns="121875" tIns="121875" rIns="121875" bIns="121875"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4" name="Google Shape;44;g1105ab00216_0_302"/>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g1105ab00216_0_307"/>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lvl="0" algn="l">
              <a:lnSpc>
                <a:spcPct val="100000"/>
              </a:lnSpc>
              <a:spcBef>
                <a:spcPts val="0"/>
              </a:spcBef>
              <a:spcAft>
                <a:spcPts val="0"/>
              </a:spcAft>
              <a:buSzPts val="43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47" name="Google Shape;47;g1105ab00216_0_307"/>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g1105ab00216_0_284"/>
          <p:cNvSpPr txBox="1">
            <a:spLocks noGrp="1"/>
          </p:cNvSpPr>
          <p:nvPr>
            <p:ph type="title"/>
          </p:nvPr>
        </p:nvSpPr>
        <p:spPr>
          <a:xfrm>
            <a:off x="415492" y="521800"/>
            <a:ext cx="11357700" cy="834900"/>
          </a:xfrm>
          <a:prstGeom prst="rect">
            <a:avLst/>
          </a:prstGeom>
          <a:noFill/>
          <a:ln>
            <a:noFill/>
          </a:ln>
        </p:spPr>
        <p:txBody>
          <a:bodyPr spcFirstLastPara="1" wrap="square" lIns="121875" tIns="121875" rIns="121875" bIns="121875" anchor="t" anchorCtr="0">
            <a:normAutofit/>
          </a:bodyPr>
          <a:lstStyle>
            <a:lvl1pPr marR="0" lvl="0"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2pPr>
            <a:lvl3pPr marR="0" lvl="2"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3pPr>
            <a:lvl4pPr marR="0" lvl="3"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4pPr>
            <a:lvl5pPr marR="0" lvl="4"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5pPr>
            <a:lvl6pPr marR="0" lvl="5"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6pPr>
            <a:lvl7pPr marR="0" lvl="6"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7pPr>
            <a:lvl8pPr marR="0" lvl="7"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8pPr>
            <a:lvl9pPr marR="0" lvl="8" algn="l" rtl="0">
              <a:lnSpc>
                <a:spcPct val="100000"/>
              </a:lnSpc>
              <a:spcBef>
                <a:spcPts val="0"/>
              </a:spcBef>
              <a:spcAft>
                <a:spcPts val="0"/>
              </a:spcAft>
              <a:buClr>
                <a:schemeClr val="dk1"/>
              </a:buClr>
              <a:buSzPts val="4300"/>
              <a:buFont typeface="Playfair Display"/>
              <a:buNone/>
              <a:defRPr sz="4300" b="1" i="0" u="none" strike="noStrike" cap="none">
                <a:solidFill>
                  <a:schemeClr val="dk1"/>
                </a:solidFill>
                <a:latin typeface="Playfair Display"/>
                <a:ea typeface="Playfair Display"/>
                <a:cs typeface="Playfair Display"/>
                <a:sym typeface="Playfair Display"/>
              </a:defRPr>
            </a:lvl9pPr>
          </a:lstStyle>
          <a:p>
            <a:endParaRPr/>
          </a:p>
        </p:txBody>
      </p:sp>
      <p:sp>
        <p:nvSpPr>
          <p:cNvPr id="7" name="Google Shape;7;g1105ab00216_0_284"/>
          <p:cNvSpPr txBox="1">
            <a:spLocks noGrp="1"/>
          </p:cNvSpPr>
          <p:nvPr>
            <p:ph type="body" idx="1"/>
          </p:nvPr>
        </p:nvSpPr>
        <p:spPr>
          <a:xfrm>
            <a:off x="415492" y="1536633"/>
            <a:ext cx="11357700" cy="4555200"/>
          </a:xfrm>
          <a:prstGeom prst="rect">
            <a:avLst/>
          </a:prstGeom>
          <a:noFill/>
          <a:ln>
            <a:noFill/>
          </a:ln>
        </p:spPr>
        <p:txBody>
          <a:bodyPr spcFirstLastPara="1" wrap="square" lIns="121875" tIns="121875" rIns="121875" bIns="121875" anchor="t" anchorCtr="0">
            <a:norm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8" name="Google Shape;8;g1105ab00216_0_284"/>
          <p:cNvSpPr txBox="1">
            <a:spLocks noGrp="1"/>
          </p:cNvSpPr>
          <p:nvPr>
            <p:ph type="sldNum" idx="12"/>
          </p:nvPr>
        </p:nvSpPr>
        <p:spPr>
          <a:xfrm>
            <a:off x="11317385" y="6241346"/>
            <a:ext cx="731400" cy="524700"/>
          </a:xfrm>
          <a:prstGeom prst="rect">
            <a:avLst/>
          </a:prstGeom>
          <a:noFill/>
          <a:ln>
            <a:noFill/>
          </a:ln>
        </p:spPr>
        <p:txBody>
          <a:bodyPr spcFirstLastPara="1" wrap="square" lIns="121875" tIns="121875" rIns="121875" bIns="12187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p:nvPr>
        </p:nvSpPr>
        <p:spPr>
          <a:xfrm>
            <a:off x="876150" y="1696225"/>
            <a:ext cx="10360200" cy="12282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rgbClr val="1F497D"/>
                </a:solidFill>
              </a:rPr>
              <a:t>Introduction to </a:t>
            </a:r>
            <a:r>
              <a:rPr lang="en-US" b="1">
                <a:solidFill>
                  <a:srgbClr val="1F497D"/>
                </a:solidFill>
              </a:rPr>
              <a:t>Digital Business Management</a:t>
            </a:r>
            <a:endParaRPr>
              <a:solidFill>
                <a:srgbClr val="1F497D"/>
              </a:solidFill>
            </a:endParaRPr>
          </a:p>
        </p:txBody>
      </p:sp>
      <p:sp>
        <p:nvSpPr>
          <p:cNvPr id="77" name="Google Shape;77;p1"/>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240"/>
              </a:spcBef>
              <a:spcAft>
                <a:spcPts val="0"/>
              </a:spcAft>
              <a:buClr>
                <a:schemeClr val="lt1"/>
              </a:buClr>
              <a:buSzPts val="1200"/>
              <a:buNone/>
            </a:pPr>
            <a:r>
              <a:rPr lang="en-US" b="1">
                <a:latin typeface="Calibri"/>
                <a:ea typeface="Calibri"/>
                <a:cs typeface="Calibri"/>
                <a:sym typeface="Calibri"/>
              </a:rPr>
              <a:t>Jasmine Hadiwidjojo, S.E., M.M.</a:t>
            </a:r>
            <a:endParaRPr>
              <a:latin typeface="Calibri"/>
              <a:ea typeface="Calibri"/>
              <a:cs typeface="Calibri"/>
              <a:sym typeface="Calibri"/>
            </a:endParaRPr>
          </a:p>
        </p:txBody>
      </p:sp>
      <p:pic>
        <p:nvPicPr>
          <p:cNvPr id="78" name="Google Shape;78;p1"/>
          <p:cNvPicPr preferRelativeResize="0">
            <a:picLocks noGrp="1"/>
          </p:cNvPicPr>
          <p:nvPr>
            <p:ph type="pic" idx="3"/>
          </p:nvPr>
        </p:nvPicPr>
        <p:blipFill rotWithShape="1">
          <a:blip r:embed="rId3">
            <a:alphaModFix/>
          </a:blip>
          <a:srcRect t="1811" b="1810"/>
          <a:stretch/>
        </p:blipFill>
        <p:spPr>
          <a:xfrm>
            <a:off x="9731455" y="4546711"/>
            <a:ext cx="1752600" cy="1682100"/>
          </a:xfrm>
          <a:prstGeom prst="flowChartConnector">
            <a:avLst/>
          </a:prstGeom>
          <a:noFill/>
          <a:ln>
            <a:noFill/>
          </a:ln>
        </p:spPr>
      </p:pic>
      <p:sp>
        <p:nvSpPr>
          <p:cNvPr id="79" name="Google Shape;79;p1"/>
          <p:cNvSpPr txBox="1">
            <a:spLocks noGrp="1"/>
          </p:cNvSpPr>
          <p:nvPr>
            <p:ph type="body" idx="4"/>
          </p:nvPr>
        </p:nvSpPr>
        <p:spPr>
          <a:xfrm>
            <a:off x="1217561" y="3298773"/>
            <a:ext cx="9677400" cy="719100"/>
          </a:xfrm>
          <a:prstGeom prst="rect">
            <a:avLst/>
          </a:prstGeom>
          <a:noFill/>
          <a:ln>
            <a:noFill/>
          </a:ln>
        </p:spPr>
        <p:txBody>
          <a:bodyPr spcFirstLastPara="1" wrap="square" lIns="117200" tIns="58600" rIns="117200" bIns="58600" anchor="t" anchorCtr="0">
            <a:normAutofit fontScale="77500" lnSpcReduction="20000"/>
          </a:bodyPr>
          <a:lstStyle/>
          <a:p>
            <a:pPr marL="0" lvl="0" indent="0" algn="ctr" rtl="0">
              <a:lnSpc>
                <a:spcPct val="100000"/>
              </a:lnSpc>
              <a:spcBef>
                <a:spcPts val="0"/>
              </a:spcBef>
              <a:spcAft>
                <a:spcPts val="0"/>
              </a:spcAft>
              <a:buClr>
                <a:schemeClr val="lt1"/>
              </a:buClr>
              <a:buSzPts val="4400"/>
              <a:buNone/>
            </a:pPr>
            <a:r>
              <a:rPr lang="en-US" sz="4400" b="1" i="1" dirty="0" err="1">
                <a:solidFill>
                  <a:schemeClr val="lt1"/>
                </a:solidFill>
                <a:latin typeface="Playfair Display"/>
                <a:ea typeface="Playfair Display"/>
                <a:cs typeface="Playfair Display"/>
                <a:sym typeface="Playfair Display"/>
              </a:rPr>
              <a:t>Sesi</a:t>
            </a:r>
            <a:r>
              <a:rPr lang="en-US" sz="4400" b="1" i="1" dirty="0">
                <a:solidFill>
                  <a:schemeClr val="lt1"/>
                </a:solidFill>
                <a:latin typeface="Playfair Display"/>
                <a:ea typeface="Playfair Display"/>
                <a:cs typeface="Playfair Display"/>
                <a:sym typeface="Playfair Display"/>
              </a:rPr>
              <a:t> 10 – POLC </a:t>
            </a:r>
            <a:r>
              <a:rPr lang="en-US" sz="4400" b="1" i="1" dirty="0" err="1">
                <a:solidFill>
                  <a:schemeClr val="lt1"/>
                </a:solidFill>
                <a:latin typeface="Playfair Display"/>
                <a:ea typeface="Playfair Display"/>
                <a:cs typeface="Playfair Display"/>
                <a:sym typeface="Playfair Display"/>
              </a:rPr>
              <a:t>dalam</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Manajemen</a:t>
            </a:r>
            <a:r>
              <a:rPr lang="en-US" sz="4400" b="1" i="1" dirty="0">
                <a:solidFill>
                  <a:schemeClr val="lt1"/>
                </a:solidFill>
                <a:latin typeface="Playfair Display"/>
                <a:ea typeface="Playfair Display"/>
                <a:cs typeface="Playfair Display"/>
                <a:sym typeface="Playfair Display"/>
              </a:rPr>
              <a:t> </a:t>
            </a:r>
            <a:r>
              <a:rPr lang="en-US" sz="4400" b="1" i="1" dirty="0" err="1">
                <a:solidFill>
                  <a:schemeClr val="lt1"/>
                </a:solidFill>
                <a:latin typeface="Playfair Display"/>
                <a:ea typeface="Playfair Display"/>
                <a:cs typeface="Playfair Display"/>
                <a:sym typeface="Playfair Display"/>
              </a:rPr>
              <a:t>Operasional</a:t>
            </a:r>
            <a:endParaRPr sz="4400" b="1" i="1" dirty="0">
              <a:solidFill>
                <a:schemeClr val="lt1"/>
              </a:solidFill>
              <a:latin typeface="Playfair Display"/>
              <a:ea typeface="Playfair Display"/>
              <a:cs typeface="Playfair Display"/>
              <a:sym typeface="Playfair Display"/>
            </a:endParaRPr>
          </a:p>
        </p:txBody>
      </p:sp>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1106583f9b_0_26"/>
          <p:cNvSpPr/>
          <p:nvPr/>
        </p:nvSpPr>
        <p:spPr>
          <a:xfrm>
            <a:off x="910475" y="2511175"/>
            <a:ext cx="1840500" cy="170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g11106583f9b_0_26"/>
          <p:cNvSpPr/>
          <p:nvPr/>
        </p:nvSpPr>
        <p:spPr>
          <a:xfrm>
            <a:off x="-146225" y="600200"/>
            <a:ext cx="39057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1106583f9b_0_26"/>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Langkah-Langkah</a:t>
            </a:r>
            <a:endParaRPr sz="3000" b="1" i="1">
              <a:solidFill>
                <a:schemeClr val="lt1"/>
              </a:solidFill>
              <a:latin typeface="Playfair Display"/>
              <a:ea typeface="Playfair Display"/>
              <a:cs typeface="Playfair Display"/>
              <a:sym typeface="Playfair Display"/>
            </a:endParaRPr>
          </a:p>
        </p:txBody>
      </p:sp>
      <p:sp>
        <p:nvSpPr>
          <p:cNvPr id="159" name="Google Shape;159;g11106583f9b_0_26"/>
          <p:cNvSpPr txBox="1"/>
          <p:nvPr/>
        </p:nvSpPr>
        <p:spPr>
          <a:xfrm>
            <a:off x="910475" y="2939575"/>
            <a:ext cx="18405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US" sz="2000" b="1">
                <a:solidFill>
                  <a:srgbClr val="1F497D"/>
                </a:solidFill>
                <a:latin typeface="Calibri"/>
                <a:ea typeface="Calibri"/>
                <a:cs typeface="Calibri"/>
                <a:sym typeface="Calibri"/>
              </a:rPr>
              <a:t>Penyusunan Alur (Routing)</a:t>
            </a:r>
            <a:endParaRPr sz="2000" b="1">
              <a:solidFill>
                <a:srgbClr val="1F497D"/>
              </a:solidFill>
              <a:latin typeface="Calibri"/>
              <a:ea typeface="Calibri"/>
              <a:cs typeface="Calibri"/>
              <a:sym typeface="Calibri"/>
            </a:endParaRPr>
          </a:p>
        </p:txBody>
      </p:sp>
      <p:sp>
        <p:nvSpPr>
          <p:cNvPr id="160" name="Google Shape;160;g11106583f9b_0_26"/>
          <p:cNvSpPr/>
          <p:nvPr/>
        </p:nvSpPr>
        <p:spPr>
          <a:xfrm>
            <a:off x="2966400" y="3260125"/>
            <a:ext cx="411300" cy="205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g11106583f9b_0_26"/>
          <p:cNvSpPr/>
          <p:nvPr/>
        </p:nvSpPr>
        <p:spPr>
          <a:xfrm>
            <a:off x="3568500" y="2511175"/>
            <a:ext cx="1840500" cy="170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11106583f9b_0_26"/>
          <p:cNvSpPr txBox="1"/>
          <p:nvPr/>
        </p:nvSpPr>
        <p:spPr>
          <a:xfrm>
            <a:off x="3580813" y="2888275"/>
            <a:ext cx="1840500" cy="949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b="1">
                <a:solidFill>
                  <a:srgbClr val="1F497D"/>
                </a:solidFill>
                <a:latin typeface="Calibri"/>
                <a:ea typeface="Calibri"/>
                <a:cs typeface="Calibri"/>
                <a:sym typeface="Calibri"/>
              </a:rPr>
              <a:t>Penjadwalan</a:t>
            </a:r>
            <a:endParaRPr sz="2000" b="1">
              <a:solidFill>
                <a:srgbClr val="1F497D"/>
              </a:solidFill>
              <a:latin typeface="Calibri"/>
              <a:ea typeface="Calibri"/>
              <a:cs typeface="Calibri"/>
              <a:sym typeface="Calibri"/>
            </a:endParaRPr>
          </a:p>
          <a:p>
            <a:pPr marL="0" lvl="0" indent="0" algn="ctr" rtl="0">
              <a:lnSpc>
                <a:spcPct val="115000"/>
              </a:lnSpc>
              <a:spcBef>
                <a:spcPts val="800"/>
              </a:spcBef>
              <a:spcAft>
                <a:spcPts val="800"/>
              </a:spcAft>
              <a:buNone/>
            </a:pPr>
            <a:r>
              <a:rPr lang="en-US" sz="2000" b="1">
                <a:solidFill>
                  <a:srgbClr val="1F497D"/>
                </a:solidFill>
                <a:latin typeface="Calibri"/>
                <a:ea typeface="Calibri"/>
                <a:cs typeface="Calibri"/>
                <a:sym typeface="Calibri"/>
              </a:rPr>
              <a:t>(Scheduling)</a:t>
            </a:r>
            <a:endParaRPr sz="2000" b="1">
              <a:solidFill>
                <a:srgbClr val="1F497D"/>
              </a:solidFill>
              <a:latin typeface="Calibri"/>
              <a:ea typeface="Calibri"/>
              <a:cs typeface="Calibri"/>
              <a:sym typeface="Calibri"/>
            </a:endParaRPr>
          </a:p>
        </p:txBody>
      </p:sp>
      <p:sp>
        <p:nvSpPr>
          <p:cNvPr id="163" name="Google Shape;163;g11106583f9b_0_26"/>
          <p:cNvSpPr/>
          <p:nvPr/>
        </p:nvSpPr>
        <p:spPr>
          <a:xfrm>
            <a:off x="5624425" y="3260125"/>
            <a:ext cx="411300" cy="205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g11106583f9b_0_26"/>
          <p:cNvSpPr/>
          <p:nvPr/>
        </p:nvSpPr>
        <p:spPr>
          <a:xfrm>
            <a:off x="6296275" y="2511175"/>
            <a:ext cx="1840500" cy="170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11106583f9b_0_26"/>
          <p:cNvSpPr txBox="1"/>
          <p:nvPr/>
        </p:nvSpPr>
        <p:spPr>
          <a:xfrm>
            <a:off x="6296275" y="2939575"/>
            <a:ext cx="1840500" cy="846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US" sz="2000" b="1">
                <a:solidFill>
                  <a:srgbClr val="1F497D"/>
                </a:solidFill>
                <a:latin typeface="Calibri"/>
                <a:ea typeface="Calibri"/>
                <a:cs typeface="Calibri"/>
                <a:sym typeface="Calibri"/>
              </a:rPr>
              <a:t>Penugasan (Dispatching)</a:t>
            </a:r>
            <a:endParaRPr sz="2000" b="1">
              <a:solidFill>
                <a:srgbClr val="1F497D"/>
              </a:solidFill>
              <a:latin typeface="Calibri"/>
              <a:ea typeface="Calibri"/>
              <a:cs typeface="Calibri"/>
              <a:sym typeface="Calibri"/>
            </a:endParaRPr>
          </a:p>
        </p:txBody>
      </p:sp>
      <p:sp>
        <p:nvSpPr>
          <p:cNvPr id="166" name="Google Shape;166;g11106583f9b_0_26"/>
          <p:cNvSpPr/>
          <p:nvPr/>
        </p:nvSpPr>
        <p:spPr>
          <a:xfrm>
            <a:off x="8352200" y="3260125"/>
            <a:ext cx="411300" cy="205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g11106583f9b_0_26"/>
          <p:cNvSpPr/>
          <p:nvPr/>
        </p:nvSpPr>
        <p:spPr>
          <a:xfrm>
            <a:off x="8909175" y="2511175"/>
            <a:ext cx="1840500" cy="1703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11106583f9b_0_26"/>
          <p:cNvSpPr txBox="1"/>
          <p:nvPr/>
        </p:nvSpPr>
        <p:spPr>
          <a:xfrm>
            <a:off x="8909175" y="2828700"/>
            <a:ext cx="1840500" cy="1200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800"/>
              </a:spcAft>
              <a:buNone/>
            </a:pPr>
            <a:r>
              <a:rPr lang="en-US" sz="2000" b="1">
                <a:solidFill>
                  <a:srgbClr val="1F497D"/>
                </a:solidFill>
                <a:latin typeface="Calibri"/>
                <a:ea typeface="Calibri"/>
                <a:cs typeface="Calibri"/>
                <a:sym typeface="Calibri"/>
              </a:rPr>
              <a:t>Peninjauan Ulang (Follow Up)</a:t>
            </a:r>
            <a:endParaRPr sz="2000" b="1">
              <a:solidFill>
                <a:srgbClr val="1F497D"/>
              </a:solidFill>
              <a:latin typeface="Calibri"/>
              <a:ea typeface="Calibri"/>
              <a:cs typeface="Calibri"/>
              <a:sym typeface="Calibri"/>
            </a:endParaRPr>
          </a:p>
        </p:txBody>
      </p:sp>
      <p:sp>
        <p:nvSpPr>
          <p:cNvPr id="169" name="Google Shape;169;g11106583f9b_0_26"/>
          <p:cNvSpPr/>
          <p:nvPr/>
        </p:nvSpPr>
        <p:spPr>
          <a:xfrm>
            <a:off x="1450025" y="4561575"/>
            <a:ext cx="7614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F497D"/>
                </a:solidFill>
                <a:latin typeface="Playfair Display"/>
                <a:ea typeface="Playfair Display"/>
                <a:cs typeface="Playfair Display"/>
                <a:sym typeface="Playfair Display"/>
              </a:rPr>
              <a:t>P</a:t>
            </a:r>
            <a:endParaRPr sz="6000" b="1" i="0" u="none" strike="noStrike" cap="none">
              <a:solidFill>
                <a:srgbClr val="1F497D"/>
              </a:solidFill>
              <a:latin typeface="Playfair Display"/>
              <a:ea typeface="Playfair Display"/>
              <a:cs typeface="Playfair Display"/>
              <a:sym typeface="Playfair Display"/>
            </a:endParaRPr>
          </a:p>
        </p:txBody>
      </p:sp>
      <p:sp>
        <p:nvSpPr>
          <p:cNvPr id="170" name="Google Shape;170;g11106583f9b_0_26"/>
          <p:cNvSpPr/>
          <p:nvPr/>
        </p:nvSpPr>
        <p:spPr>
          <a:xfrm>
            <a:off x="4108050" y="4488150"/>
            <a:ext cx="7614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O</a:t>
            </a:r>
            <a:endParaRPr sz="6000" b="1" i="0" u="none" strike="noStrike" cap="none">
              <a:solidFill>
                <a:srgbClr val="1F497D"/>
              </a:solidFill>
              <a:latin typeface="Playfair Display"/>
              <a:ea typeface="Playfair Display"/>
              <a:cs typeface="Playfair Display"/>
              <a:sym typeface="Playfair Display"/>
            </a:endParaRPr>
          </a:p>
        </p:txBody>
      </p:sp>
      <p:sp>
        <p:nvSpPr>
          <p:cNvPr id="171" name="Google Shape;171;g11106583f9b_0_26"/>
          <p:cNvSpPr/>
          <p:nvPr/>
        </p:nvSpPr>
        <p:spPr>
          <a:xfrm>
            <a:off x="6835825" y="4488150"/>
            <a:ext cx="7614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L</a:t>
            </a:r>
            <a:endParaRPr sz="6000" b="1" i="0" u="none" strike="noStrike" cap="none">
              <a:solidFill>
                <a:srgbClr val="1F497D"/>
              </a:solidFill>
              <a:latin typeface="Playfair Display"/>
              <a:ea typeface="Playfair Display"/>
              <a:cs typeface="Playfair Display"/>
              <a:sym typeface="Playfair Display"/>
            </a:endParaRPr>
          </a:p>
        </p:txBody>
      </p:sp>
      <p:sp>
        <p:nvSpPr>
          <p:cNvPr id="172" name="Google Shape;172;g11106583f9b_0_26"/>
          <p:cNvSpPr/>
          <p:nvPr/>
        </p:nvSpPr>
        <p:spPr>
          <a:xfrm>
            <a:off x="9448725" y="4488150"/>
            <a:ext cx="7614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C</a:t>
            </a:r>
            <a:endParaRPr sz="6000" b="1" i="0" u="none" strike="noStrike" cap="none">
              <a:solidFill>
                <a:srgbClr val="1F497D"/>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106583f9b_0_47"/>
          <p:cNvSpPr/>
          <p:nvPr/>
        </p:nvSpPr>
        <p:spPr>
          <a:xfrm>
            <a:off x="-146225" y="600200"/>
            <a:ext cx="64425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11106583f9b_0_47"/>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457200" lvl="0" indent="-419100" algn="l" rtl="0">
              <a:lnSpc>
                <a:spcPct val="100000"/>
              </a:lnSpc>
              <a:spcBef>
                <a:spcPts val="0"/>
              </a:spcBef>
              <a:spcAft>
                <a:spcPts val="0"/>
              </a:spcAft>
              <a:buClr>
                <a:schemeClr val="lt1"/>
              </a:buClr>
              <a:buSzPts val="3000"/>
              <a:buFont typeface="Playfair Display"/>
              <a:buAutoNum type="arabicPeriod"/>
            </a:pPr>
            <a:r>
              <a:rPr lang="en-US" sz="3000" b="1" i="1">
                <a:solidFill>
                  <a:schemeClr val="lt1"/>
                </a:solidFill>
                <a:latin typeface="Playfair Display"/>
                <a:ea typeface="Playfair Display"/>
                <a:cs typeface="Playfair Display"/>
                <a:sym typeface="Playfair Display"/>
              </a:rPr>
              <a:t>Penyusunan Alur (Routing)</a:t>
            </a:r>
            <a:endParaRPr sz="3000" b="1" i="1">
              <a:solidFill>
                <a:schemeClr val="lt1"/>
              </a:solidFill>
              <a:latin typeface="Playfair Display"/>
              <a:ea typeface="Playfair Display"/>
              <a:cs typeface="Playfair Display"/>
              <a:sym typeface="Playfair Display"/>
            </a:endParaRPr>
          </a:p>
        </p:txBody>
      </p:sp>
      <p:sp>
        <p:nvSpPr>
          <p:cNvPr id="179" name="Google Shape;179;g11106583f9b_0_47"/>
          <p:cNvSpPr txBox="1"/>
          <p:nvPr/>
        </p:nvSpPr>
        <p:spPr>
          <a:xfrm>
            <a:off x="949775" y="1893825"/>
            <a:ext cx="10137600" cy="383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Penyusunan suatu alur merupakan langkah pertama dalam mengkontrol produksi. Susunan alur dapat dijadikan suatu rencana kegiatan pekerjaan dan urutan proses produksinya. Berikut yang harus diperhatikan pada tahap ini adalah :</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Kuantitas dan kualitas produk.</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Tenaga kerja, mesin, dan bahan yang akan digunakan.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Jenis produk, jumlah dan urutan operasi pabrik, dan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Pabrik proses produksi.</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2000">
                <a:solidFill>
                  <a:srgbClr val="1F497D"/>
                </a:solidFill>
                <a:latin typeface="Calibri"/>
                <a:ea typeface="Calibri"/>
                <a:cs typeface="Calibri"/>
                <a:sym typeface="Calibri"/>
              </a:rPr>
              <a:t>Tujuan utama penyusunan alur yaitu dengan menentukan bahkan memperbaiki proses produksi sehingga dapat memastikan bahwa urutan ini dapat diikuti oleh pabrik.</a:t>
            </a:r>
            <a:endParaRPr sz="2000">
              <a:solidFill>
                <a:srgbClr val="1F497D"/>
              </a:solidFill>
              <a:latin typeface="Calibri"/>
              <a:ea typeface="Calibri"/>
              <a:cs typeface="Calibri"/>
              <a:sym typeface="Calibri"/>
            </a:endParaRPr>
          </a:p>
        </p:txBody>
      </p:sp>
      <p:pic>
        <p:nvPicPr>
          <p:cNvPr id="180" name="Google Shape;180;g11106583f9b_0_47"/>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106583f9b_0_55"/>
          <p:cNvSpPr/>
          <p:nvPr/>
        </p:nvSpPr>
        <p:spPr>
          <a:xfrm>
            <a:off x="-146225" y="600200"/>
            <a:ext cx="64425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11106583f9b_0_55"/>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None/>
            </a:pPr>
            <a:r>
              <a:rPr lang="en-US" sz="3000" b="1" i="1">
                <a:solidFill>
                  <a:schemeClr val="lt1"/>
                </a:solidFill>
                <a:latin typeface="Playfair Display"/>
                <a:ea typeface="Playfair Display"/>
                <a:cs typeface="Playfair Display"/>
                <a:sym typeface="Playfair Display"/>
              </a:rPr>
              <a:t>2. Penjadwalan (Scheduling)</a:t>
            </a:r>
            <a:endParaRPr sz="3000" b="1" i="1">
              <a:solidFill>
                <a:schemeClr val="lt1"/>
              </a:solidFill>
              <a:latin typeface="Playfair Display"/>
              <a:ea typeface="Playfair Display"/>
              <a:cs typeface="Playfair Display"/>
              <a:sym typeface="Playfair Display"/>
            </a:endParaRPr>
          </a:p>
        </p:txBody>
      </p:sp>
      <p:sp>
        <p:nvSpPr>
          <p:cNvPr id="187" name="Google Shape;187;g11106583f9b_0_55"/>
          <p:cNvSpPr txBox="1"/>
          <p:nvPr/>
        </p:nvSpPr>
        <p:spPr>
          <a:xfrm>
            <a:off x="949775" y="1893825"/>
            <a:ext cx="10137600" cy="338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Penjadwalan yaitu langkah kedua dalam perencanaan dan kontrol produksi. Setelah penyusunan alur produksi.</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Perbaiki jumlah pekerjaan yang harus dilakukan.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Mengatur rencana operasi pabrik yang berbeda sesuai urutan prioritas.</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 Mengatur jadwal pekerjaan mulai hingga selesai.</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2000">
                <a:solidFill>
                  <a:srgbClr val="1F497D"/>
                </a:solidFill>
                <a:latin typeface="Calibri"/>
                <a:ea typeface="Calibri"/>
                <a:cs typeface="Calibri"/>
                <a:sym typeface="Calibri"/>
              </a:rPr>
              <a:t>Penjadwalan juga dilakukan untuk bahan, suku cadang, mesin, dan sebagainya. Seperti contoh tabel jadwal produksi.  Setiap bagian produksi diberikan khusus dalam penjadwalan. Ada berbagai jenis jadwal yaitu jadwal tujuan, jadwal Operasi dan jadwal harian.</a:t>
            </a:r>
            <a:endParaRPr sz="2000">
              <a:solidFill>
                <a:srgbClr val="1F497D"/>
              </a:solidFill>
              <a:latin typeface="Calibri"/>
              <a:ea typeface="Calibri"/>
              <a:cs typeface="Calibri"/>
              <a:sym typeface="Calibri"/>
            </a:endParaRPr>
          </a:p>
        </p:txBody>
      </p:sp>
      <p:pic>
        <p:nvPicPr>
          <p:cNvPr id="188" name="Google Shape;188;g11106583f9b_0_55"/>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106583f9b_0_63"/>
          <p:cNvSpPr/>
          <p:nvPr/>
        </p:nvSpPr>
        <p:spPr>
          <a:xfrm>
            <a:off x="-146225" y="600200"/>
            <a:ext cx="64425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11106583f9b_0_63"/>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None/>
            </a:pPr>
            <a:r>
              <a:rPr lang="en-US" sz="3000" b="1" i="1">
                <a:solidFill>
                  <a:schemeClr val="lt1"/>
                </a:solidFill>
                <a:latin typeface="Playfair Display"/>
                <a:ea typeface="Playfair Display"/>
                <a:cs typeface="Playfair Display"/>
                <a:sym typeface="Playfair Display"/>
              </a:rPr>
              <a:t>3. Penugasan (Dispatching)</a:t>
            </a:r>
            <a:endParaRPr sz="3000" b="1" i="1">
              <a:solidFill>
                <a:schemeClr val="lt1"/>
              </a:solidFill>
              <a:latin typeface="Playfair Display"/>
              <a:ea typeface="Playfair Display"/>
              <a:cs typeface="Playfair Display"/>
              <a:sym typeface="Playfair Display"/>
            </a:endParaRPr>
          </a:p>
        </p:txBody>
      </p:sp>
      <p:sp>
        <p:nvSpPr>
          <p:cNvPr id="195" name="Google Shape;195;g11106583f9b_0_63"/>
          <p:cNvSpPr txBox="1"/>
          <p:nvPr/>
        </p:nvSpPr>
        <p:spPr>
          <a:xfrm>
            <a:off x="876350" y="1585450"/>
            <a:ext cx="11151000" cy="4980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700">
                <a:solidFill>
                  <a:srgbClr val="1F497D"/>
                </a:solidFill>
                <a:latin typeface="Calibri"/>
                <a:ea typeface="Calibri"/>
                <a:cs typeface="Calibri"/>
                <a:sym typeface="Calibri"/>
              </a:rPr>
              <a:t>Penjadwalan membantu untuk memanfaatkan waktu secara optimal. Proses ini akan melihat bahwa setiap pekerjaan dimulai dan diselesaikan pada waktu tertentu yang telah ditentukan. Penugasan berarti memulai proses produksi berdasarkan tanggung jawab. Ini memberikan otoritas yang diperlukan untuk memulai pekerjaan produksi. Penugasan dilakukan pada dua langkah rencana sebelumnya sebagai berikut :</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Masalah bahan, peralatan, perlengkapan, dan sebagainya. Yang diperlukan untuk proses produksi aktual.</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Masalah pesanan, instruksi, gambar, dan sebagainya. Untuk memulai pekerjaan.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Menyimpan catatan yang tepat untuk memulai dan menyelesaikan setiap pekerjaan tepat waktu.</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Memindahkan pekerjaan dari satu proses ke proses lainnya sesuai jadwal.</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Mulai prosedur kontrol.</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Merekam waktu pengerjaan mesin.</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Dispatching dapat dilakukan secara terpusat atau terdesentralisasi :</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1700">
                <a:solidFill>
                  <a:srgbClr val="1F497D"/>
                </a:solidFill>
                <a:latin typeface="Calibri"/>
                <a:ea typeface="Calibri"/>
                <a:cs typeface="Calibri"/>
                <a:sym typeface="Calibri"/>
              </a:rPr>
              <a:t>• Untuk pengiriman terpusat, pesanan dikeluarkan langsung oleh otoritas terpusat.</a:t>
            </a:r>
            <a:endParaRPr sz="17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1700">
                <a:solidFill>
                  <a:srgbClr val="1F497D"/>
                </a:solidFill>
                <a:latin typeface="Calibri"/>
                <a:ea typeface="Calibri"/>
                <a:cs typeface="Calibri"/>
                <a:sym typeface="Calibri"/>
              </a:rPr>
              <a:t>• Untuk desentralisasi penugasan dan dikeluarkan oleh departemen terkait.</a:t>
            </a:r>
            <a:endParaRPr sz="1700">
              <a:solidFill>
                <a:srgbClr val="1F497D"/>
              </a:solidFill>
              <a:latin typeface="Calibri"/>
              <a:ea typeface="Calibri"/>
              <a:cs typeface="Calibri"/>
              <a:sym typeface="Calibri"/>
            </a:endParaRPr>
          </a:p>
        </p:txBody>
      </p:sp>
      <p:pic>
        <p:nvPicPr>
          <p:cNvPr id="196" name="Google Shape;196;g11106583f9b_0_63"/>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1106583f9b_0_71"/>
          <p:cNvSpPr/>
          <p:nvPr/>
        </p:nvSpPr>
        <p:spPr>
          <a:xfrm>
            <a:off x="-146225" y="600200"/>
            <a:ext cx="64425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11106583f9b_0_71"/>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None/>
            </a:pPr>
            <a:r>
              <a:rPr lang="en-US" sz="3000" b="1" i="1">
                <a:solidFill>
                  <a:schemeClr val="lt1"/>
                </a:solidFill>
                <a:latin typeface="Playfair Display"/>
                <a:ea typeface="Playfair Display"/>
                <a:cs typeface="Playfair Display"/>
                <a:sym typeface="Playfair Display"/>
              </a:rPr>
              <a:t>4. Peninjauan Ulang (Follow Up)</a:t>
            </a:r>
            <a:endParaRPr sz="3000" b="1" i="1">
              <a:solidFill>
                <a:schemeClr val="lt1"/>
              </a:solidFill>
              <a:latin typeface="Playfair Display"/>
              <a:ea typeface="Playfair Display"/>
              <a:cs typeface="Playfair Display"/>
              <a:sym typeface="Playfair Display"/>
            </a:endParaRPr>
          </a:p>
        </p:txBody>
      </p:sp>
      <p:sp>
        <p:nvSpPr>
          <p:cNvPr id="203" name="Google Shape;203;g11106583f9b_0_71"/>
          <p:cNvSpPr txBox="1"/>
          <p:nvPr/>
        </p:nvSpPr>
        <p:spPr>
          <a:xfrm>
            <a:off x="708325" y="1913288"/>
            <a:ext cx="4733400" cy="3781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Follow-up atau peninjauan ulang adalah langkah terakhir dalam perencanaan dan pengendalian produksi. Ini adalah perangkat pengendali dan berkaitan dengan evaluasi hasil.</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2000">
                <a:solidFill>
                  <a:srgbClr val="1F497D"/>
                </a:solidFill>
                <a:latin typeface="Calibri"/>
                <a:ea typeface="Calibri"/>
                <a:cs typeface="Calibri"/>
                <a:sym typeface="Calibri"/>
              </a:rPr>
              <a:t>Proses ini untuk menemukan dan menghilangkan cacat produk, keterlambatan, keterbatasan, kemacetan, dan masalah bagian lainnya dalam proses produksi.</a:t>
            </a:r>
            <a:endParaRPr sz="2000">
              <a:solidFill>
                <a:srgbClr val="1F497D"/>
              </a:solidFill>
              <a:latin typeface="Calibri"/>
              <a:ea typeface="Calibri"/>
              <a:cs typeface="Calibri"/>
              <a:sym typeface="Calibri"/>
            </a:endParaRPr>
          </a:p>
        </p:txBody>
      </p:sp>
      <p:pic>
        <p:nvPicPr>
          <p:cNvPr id="204" name="Google Shape;204;g11106583f9b_0_71"/>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pic>
        <p:nvPicPr>
          <p:cNvPr id="205" name="Google Shape;205;g11106583f9b_0_71"/>
          <p:cNvPicPr preferRelativeResize="0"/>
          <p:nvPr/>
        </p:nvPicPr>
        <p:blipFill rotWithShape="1">
          <a:blip r:embed="rId4">
            <a:alphaModFix/>
          </a:blip>
          <a:srcRect l="11775" r="12004"/>
          <a:stretch/>
        </p:blipFill>
        <p:spPr>
          <a:xfrm>
            <a:off x="5826675" y="1675238"/>
            <a:ext cx="5965876" cy="4404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05ab00216_0_411"/>
          <p:cNvSpPr/>
          <p:nvPr/>
        </p:nvSpPr>
        <p:spPr>
          <a:xfrm>
            <a:off x="1191700" y="4649675"/>
            <a:ext cx="102921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Supply Chain Management</a:t>
            </a:r>
            <a:endParaRPr sz="6000" b="1" i="1" u="none" strike="noStrike" cap="none">
              <a:solidFill>
                <a:srgbClr val="1F497D"/>
              </a:solidFill>
              <a:latin typeface="Playfair Display"/>
              <a:ea typeface="Playfair Display"/>
              <a:cs typeface="Playfair Display"/>
              <a:sym typeface="Playfair Display"/>
            </a:endParaRPr>
          </a:p>
        </p:txBody>
      </p:sp>
      <p:pic>
        <p:nvPicPr>
          <p:cNvPr id="211" name="Google Shape;211;g1105ab00216_0_411"/>
          <p:cNvPicPr preferRelativeResize="0">
            <a:picLocks noGrp="1"/>
          </p:cNvPicPr>
          <p:nvPr>
            <p:ph type="pic" idx="2"/>
          </p:nvPr>
        </p:nvPicPr>
        <p:blipFill rotWithShape="1">
          <a:blip r:embed="rId3">
            <a:alphaModFix/>
          </a:blip>
          <a:srcRect l="4237" r="4228"/>
          <a:stretch/>
        </p:blipFill>
        <p:spPr>
          <a:xfrm>
            <a:off x="0" y="0"/>
            <a:ext cx="12188703" cy="4343401"/>
          </a:xfrm>
          <a:prstGeom prst="rect">
            <a:avLst/>
          </a:prstGeom>
          <a:noFill/>
          <a:ln>
            <a:noFill/>
          </a:ln>
        </p:spPr>
      </p:pic>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g11106583f9b_0_81"/>
          <p:cNvPicPr preferRelativeResize="0"/>
          <p:nvPr/>
        </p:nvPicPr>
        <p:blipFill>
          <a:blip r:embed="rId3">
            <a:alphaModFix/>
          </a:blip>
          <a:stretch>
            <a:fillRect/>
          </a:stretch>
        </p:blipFill>
        <p:spPr>
          <a:xfrm>
            <a:off x="880700" y="2423075"/>
            <a:ext cx="10427424" cy="3545325"/>
          </a:xfrm>
          <a:prstGeom prst="rect">
            <a:avLst/>
          </a:prstGeom>
          <a:noFill/>
          <a:ln>
            <a:noFill/>
          </a:ln>
        </p:spPr>
      </p:pic>
      <p:sp>
        <p:nvSpPr>
          <p:cNvPr id="217" name="Google Shape;217;g11106583f9b_0_81"/>
          <p:cNvSpPr txBox="1"/>
          <p:nvPr/>
        </p:nvSpPr>
        <p:spPr>
          <a:xfrm>
            <a:off x="880700" y="576950"/>
            <a:ext cx="10720500" cy="1657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Perlu dipahami bahwa tidak semua perusahaan dan organisasi berbasis manufaktur. Sebagian perusahaan adalah perusahaan jasa. Jika dalam perusahaan manufaktur dikenal Supply Chain Management, di perusahaan atau organisasi jasa dikenal Service Profit Chain.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2000">
                <a:solidFill>
                  <a:srgbClr val="1F497D"/>
                </a:solidFill>
                <a:latin typeface="Calibri"/>
                <a:ea typeface="Calibri"/>
                <a:cs typeface="Calibri"/>
                <a:sym typeface="Calibri"/>
              </a:rPr>
              <a:t>Manajemen Rantai Pasok (Supply Chain Management) :</a:t>
            </a:r>
            <a:endParaRPr sz="2000">
              <a:solidFill>
                <a:srgbClr val="1F497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105ab00216_0_418"/>
          <p:cNvSpPr txBox="1"/>
          <p:nvPr/>
        </p:nvSpPr>
        <p:spPr>
          <a:xfrm>
            <a:off x="1111325" y="2026000"/>
            <a:ext cx="94911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Untuk menghadapi situasi pandemi, Shopee meluncurkan supply chain baru yaitu Shopee Express</a:t>
            </a:r>
            <a:endParaRPr sz="2000" b="0" i="0" u="none" strike="noStrike" cap="none">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2000" b="0" i="0" u="none" strike="noStrike" cap="none">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Baca di sini:</a:t>
            </a:r>
            <a:endParaRPr sz="2000">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a:solidFill>
                  <a:srgbClr val="1F497D"/>
                </a:solidFill>
                <a:latin typeface="Calibri"/>
                <a:ea typeface="Calibri"/>
                <a:cs typeface="Calibri"/>
                <a:sym typeface="Calibri"/>
              </a:rPr>
              <a:t>https://blog.boxme.asia/advantage-of-shopee-shopee-supply-chain-strategy/</a:t>
            </a:r>
            <a:endParaRPr sz="2000" b="0" i="0" u="none" strike="noStrike" cap="none">
              <a:solidFill>
                <a:srgbClr val="1F497D"/>
              </a:solidFill>
              <a:latin typeface="Calibri"/>
              <a:ea typeface="Calibri"/>
              <a:cs typeface="Calibri"/>
              <a:sym typeface="Calibri"/>
            </a:endParaRPr>
          </a:p>
        </p:txBody>
      </p:sp>
      <p:pic>
        <p:nvPicPr>
          <p:cNvPr id="223" name="Google Shape;223;g1105ab00216_0_418"/>
          <p:cNvPicPr preferRelativeResize="0">
            <a:picLocks noGrp="1"/>
          </p:cNvPicPr>
          <p:nvPr>
            <p:ph type="pic" idx="2"/>
          </p:nvPr>
        </p:nvPicPr>
        <p:blipFill rotWithShape="1">
          <a:blip r:embed="rId3">
            <a:alphaModFix/>
          </a:blip>
          <a:srcRect t="1811" b="1810"/>
          <a:stretch/>
        </p:blipFill>
        <p:spPr>
          <a:xfrm>
            <a:off x="10894950" y="336751"/>
            <a:ext cx="897600" cy="861300"/>
          </a:xfrm>
          <a:prstGeom prst="flowChartConnector">
            <a:avLst/>
          </a:prstGeom>
          <a:noFill/>
          <a:ln>
            <a:noFill/>
          </a:ln>
        </p:spPr>
      </p:pic>
      <p:sp>
        <p:nvSpPr>
          <p:cNvPr id="224" name="Google Shape;224;g1105ab00216_0_418"/>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g1105ab00216_0_418"/>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Contoh Supply Chain</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1106583f9b_0_89"/>
          <p:cNvSpPr/>
          <p:nvPr/>
        </p:nvSpPr>
        <p:spPr>
          <a:xfrm>
            <a:off x="1191700" y="4649675"/>
            <a:ext cx="102921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Quality Control</a:t>
            </a:r>
            <a:endParaRPr sz="6000" b="1" i="1" u="none" strike="noStrike" cap="none">
              <a:solidFill>
                <a:srgbClr val="1F497D"/>
              </a:solidFill>
              <a:latin typeface="Playfair Display"/>
              <a:ea typeface="Playfair Display"/>
              <a:cs typeface="Playfair Display"/>
              <a:sym typeface="Playfair Display"/>
            </a:endParaRPr>
          </a:p>
        </p:txBody>
      </p:sp>
      <p:pic>
        <p:nvPicPr>
          <p:cNvPr id="231" name="Google Shape;231;g11106583f9b_0_89"/>
          <p:cNvPicPr preferRelativeResize="0">
            <a:picLocks noGrp="1"/>
          </p:cNvPicPr>
          <p:nvPr>
            <p:ph type="pic" idx="2"/>
          </p:nvPr>
        </p:nvPicPr>
        <p:blipFill rotWithShape="1">
          <a:blip r:embed="rId3">
            <a:alphaModFix/>
          </a:blip>
          <a:srcRect t="16706" b="16706"/>
          <a:stretch/>
        </p:blipFill>
        <p:spPr>
          <a:xfrm>
            <a:off x="0" y="0"/>
            <a:ext cx="12188704" cy="4343401"/>
          </a:xfrm>
          <a:prstGeom prst="rect">
            <a:avLst/>
          </a:prstGeom>
          <a:noFill/>
          <a:ln>
            <a:noFill/>
          </a:ln>
        </p:spPr>
      </p:pic>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0fbb76d199_1_8"/>
          <p:cNvSpPr txBox="1"/>
          <p:nvPr/>
        </p:nvSpPr>
        <p:spPr>
          <a:xfrm>
            <a:off x="1148950" y="2568725"/>
            <a:ext cx="94911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Organisasi tidak mampu bersaing di pasar global jika tidak memiliki kualitas.</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b="1">
                <a:solidFill>
                  <a:srgbClr val="1F497D"/>
                </a:solidFill>
                <a:latin typeface="Calibri"/>
                <a:ea typeface="Calibri"/>
                <a:cs typeface="Calibri"/>
                <a:sym typeface="Calibri"/>
              </a:rPr>
              <a:t>Kualitas adalah kehandalan suatu barang atau jasa untuk memenuhi kewajibannya yang  dapat memuaskan ekspektasi pelanggan.</a:t>
            </a:r>
            <a:endParaRPr sz="2000" b="1">
              <a:solidFill>
                <a:srgbClr val="1F497D"/>
              </a:solidFill>
              <a:latin typeface="Calibri"/>
              <a:ea typeface="Calibri"/>
              <a:cs typeface="Calibri"/>
              <a:sym typeface="Calibri"/>
            </a:endParaRPr>
          </a:p>
        </p:txBody>
      </p:sp>
      <p:sp>
        <p:nvSpPr>
          <p:cNvPr id="237" name="Google Shape;237;g10fbb76d199_1_8"/>
          <p:cNvSpPr/>
          <p:nvPr/>
        </p:nvSpPr>
        <p:spPr>
          <a:xfrm>
            <a:off x="936850" y="1100375"/>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Quality (Kualitas)</a:t>
            </a:r>
            <a:endParaRPr sz="6000" b="1" i="0" u="none" strike="noStrike" cap="none">
              <a:solidFill>
                <a:srgbClr val="1F497D"/>
              </a:solidFill>
              <a:latin typeface="Playfair Display"/>
              <a:ea typeface="Playfair Display"/>
              <a:cs typeface="Playfair Display"/>
              <a:sym typeface="Playfair Display"/>
            </a:endParaRPr>
          </a:p>
        </p:txBody>
      </p:sp>
      <p:pic>
        <p:nvPicPr>
          <p:cNvPr id="238" name="Google Shape;238;g10fbb76d199_1_8"/>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p:nvPr/>
        </p:nvSpPr>
        <p:spPr>
          <a:xfrm>
            <a:off x="932873" y="797717"/>
            <a:ext cx="45719" cy="68349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85" name="Google Shape;85;p18"/>
          <p:cNvSpPr txBox="1"/>
          <p:nvPr/>
        </p:nvSpPr>
        <p:spPr>
          <a:xfrm>
            <a:off x="1112471" y="908600"/>
            <a:ext cx="3727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1F497D"/>
                </a:solidFill>
                <a:latin typeface="Playfair Display"/>
                <a:ea typeface="Playfair Display"/>
                <a:cs typeface="Playfair Display"/>
                <a:sym typeface="Playfair Display"/>
              </a:rPr>
              <a:t>AGENDA SESI</a:t>
            </a:r>
            <a:r>
              <a:rPr lang="en-US" sz="2400" b="1" dirty="0">
                <a:solidFill>
                  <a:srgbClr val="1F497D"/>
                </a:solidFill>
                <a:latin typeface="Playfair Display"/>
                <a:ea typeface="Playfair Display"/>
                <a:cs typeface="Playfair Display"/>
                <a:sym typeface="Playfair Display"/>
              </a:rPr>
              <a:t> 10</a:t>
            </a:r>
            <a:endParaRPr sz="1400" b="1" i="0" u="none" strike="noStrike" cap="none" dirty="0">
              <a:solidFill>
                <a:srgbClr val="1F497D"/>
              </a:solidFill>
              <a:latin typeface="Playfair Display"/>
              <a:ea typeface="Playfair Display"/>
              <a:cs typeface="Playfair Display"/>
              <a:sym typeface="Playfair Display"/>
            </a:endParaRPr>
          </a:p>
        </p:txBody>
      </p:sp>
      <p:sp>
        <p:nvSpPr>
          <p:cNvPr id="86" name="Google Shape;86;p18"/>
          <p:cNvSpPr/>
          <p:nvPr/>
        </p:nvSpPr>
        <p:spPr>
          <a:xfrm>
            <a:off x="3955139" y="2460046"/>
            <a:ext cx="1781890" cy="1378472"/>
          </a:xfrm>
          <a:custGeom>
            <a:avLst/>
            <a:gdLst/>
            <a:ahLst/>
            <a:cxnLst/>
            <a:rect l="l" t="t" r="r" b="b"/>
            <a:pathLst>
              <a:path w="3618" h="2801" extrusionOk="0">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7" name="Google Shape;87;p18"/>
          <p:cNvSpPr/>
          <p:nvPr/>
        </p:nvSpPr>
        <p:spPr>
          <a:xfrm>
            <a:off x="6466858" y="2460046"/>
            <a:ext cx="1779714" cy="1378472"/>
          </a:xfrm>
          <a:custGeom>
            <a:avLst/>
            <a:gdLst/>
            <a:ahLst/>
            <a:cxnLst/>
            <a:rect l="l" t="t" r="r" b="b"/>
            <a:pathLst>
              <a:path w="3613" h="2801" extrusionOk="0">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8" name="Google Shape;88;p18"/>
          <p:cNvSpPr/>
          <p:nvPr/>
        </p:nvSpPr>
        <p:spPr>
          <a:xfrm rot="-5400000">
            <a:off x="9158935" y="2259387"/>
            <a:ext cx="1379388" cy="1780705"/>
          </a:xfrm>
          <a:custGeom>
            <a:avLst/>
            <a:gdLst/>
            <a:ahLst/>
            <a:cxnLst/>
            <a:rect l="l" t="t" r="r" b="b"/>
            <a:pathLst>
              <a:path w="2800" h="3618" extrusionOk="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89" name="Google Shape;89;p18"/>
          <p:cNvSpPr/>
          <p:nvPr/>
        </p:nvSpPr>
        <p:spPr>
          <a:xfrm rot="-5400000">
            <a:off x="1650502" y="2259387"/>
            <a:ext cx="1379388" cy="1780706"/>
          </a:xfrm>
          <a:custGeom>
            <a:avLst/>
            <a:gdLst/>
            <a:ahLst/>
            <a:cxnLst/>
            <a:rect l="l" t="t" r="r" b="b"/>
            <a:pathLst>
              <a:path w="2801" h="3617" extrusionOk="0">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90" name="Google Shape;90;p18"/>
          <p:cNvSpPr/>
          <p:nvPr/>
        </p:nvSpPr>
        <p:spPr>
          <a:xfrm>
            <a:off x="5911658"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1" name="Google Shape;91;p18"/>
          <p:cNvSpPr/>
          <p:nvPr/>
        </p:nvSpPr>
        <p:spPr>
          <a:xfrm>
            <a:off x="8418979"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2" name="Google Shape;92;p18"/>
          <p:cNvSpPr/>
          <p:nvPr/>
        </p:nvSpPr>
        <p:spPr>
          <a:xfrm>
            <a:off x="3399715"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93" name="Google Shape;93;p18"/>
          <p:cNvSpPr txBox="1"/>
          <p:nvPr/>
        </p:nvSpPr>
        <p:spPr>
          <a:xfrm>
            <a:off x="6307017" y="4084652"/>
            <a:ext cx="21120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Supply Chain Management</a:t>
            </a:r>
            <a:endParaRPr sz="1200" b="0" i="0" u="none" strike="noStrike" cap="none">
              <a:solidFill>
                <a:srgbClr val="1F497D"/>
              </a:solidFill>
              <a:latin typeface="Calibri"/>
              <a:ea typeface="Calibri"/>
              <a:cs typeface="Calibri"/>
              <a:sym typeface="Calibri"/>
            </a:endParaRPr>
          </a:p>
        </p:txBody>
      </p:sp>
      <p:sp>
        <p:nvSpPr>
          <p:cNvPr id="94" name="Google Shape;94;p18"/>
          <p:cNvSpPr txBox="1"/>
          <p:nvPr/>
        </p:nvSpPr>
        <p:spPr>
          <a:xfrm>
            <a:off x="1280200" y="4084652"/>
            <a:ext cx="21201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1F497D"/>
                </a:solidFill>
                <a:latin typeface="Calibri"/>
                <a:ea typeface="Calibri"/>
                <a:cs typeface="Calibri"/>
                <a:sym typeface="Calibri"/>
              </a:rPr>
              <a:t>Operational Management</a:t>
            </a:r>
            <a:endParaRPr sz="1200" b="1" i="0" u="none" strike="noStrike" cap="none">
              <a:solidFill>
                <a:srgbClr val="1F497D"/>
              </a:solidFill>
              <a:latin typeface="Calibri"/>
              <a:ea typeface="Calibri"/>
              <a:cs typeface="Calibri"/>
              <a:sym typeface="Calibri"/>
            </a:endParaRPr>
          </a:p>
        </p:txBody>
      </p:sp>
      <p:sp>
        <p:nvSpPr>
          <p:cNvPr id="95" name="Google Shape;95;p18"/>
          <p:cNvSpPr txBox="1"/>
          <p:nvPr/>
        </p:nvSpPr>
        <p:spPr>
          <a:xfrm>
            <a:off x="3794214" y="4084652"/>
            <a:ext cx="2118900" cy="5232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1F497D"/>
                </a:solidFill>
                <a:latin typeface="Calibri"/>
                <a:ea typeface="Calibri"/>
                <a:cs typeface="Calibri"/>
                <a:sym typeface="Calibri"/>
              </a:rPr>
              <a:t>POLC in Operational Management</a:t>
            </a:r>
            <a:endParaRPr sz="1200" b="1" i="0" u="none" strike="noStrike" cap="none">
              <a:solidFill>
                <a:srgbClr val="1F497D"/>
              </a:solidFill>
              <a:latin typeface="Calibri"/>
              <a:ea typeface="Calibri"/>
              <a:cs typeface="Calibri"/>
              <a:sym typeface="Calibri"/>
            </a:endParaRPr>
          </a:p>
        </p:txBody>
      </p:sp>
      <p:sp>
        <p:nvSpPr>
          <p:cNvPr id="96" name="Google Shape;96;p18"/>
          <p:cNvSpPr txBox="1"/>
          <p:nvPr/>
        </p:nvSpPr>
        <p:spPr>
          <a:xfrm>
            <a:off x="8806344" y="4084652"/>
            <a:ext cx="2088600" cy="7389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1F497D"/>
                </a:solidFill>
                <a:latin typeface="Calibri"/>
                <a:ea typeface="Calibri"/>
                <a:cs typeface="Calibri"/>
                <a:sym typeface="Calibri"/>
              </a:rPr>
              <a:t>Technology Development in Operational Management</a:t>
            </a:r>
            <a:endParaRPr sz="1200" b="1" i="0" u="none" strike="noStrike" cap="none">
              <a:solidFill>
                <a:srgbClr val="1F497D"/>
              </a:solidFill>
              <a:latin typeface="Calibri"/>
              <a:ea typeface="Calibri"/>
              <a:cs typeface="Calibri"/>
              <a:sym typeface="Calibri"/>
            </a:endParaRPr>
          </a:p>
        </p:txBody>
      </p:sp>
      <p:sp>
        <p:nvSpPr>
          <p:cNvPr id="97" name="Google Shape;97;p18"/>
          <p:cNvSpPr txBox="1"/>
          <p:nvPr/>
        </p:nvSpPr>
        <p:spPr>
          <a:xfrm>
            <a:off x="212765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1</a:t>
            </a:r>
            <a:endParaRPr sz="3000" b="1" i="0" u="none" strike="noStrike" cap="none">
              <a:solidFill>
                <a:srgbClr val="000000"/>
              </a:solidFill>
              <a:latin typeface="Arial"/>
              <a:ea typeface="Arial"/>
              <a:cs typeface="Arial"/>
              <a:sym typeface="Arial"/>
            </a:endParaRPr>
          </a:p>
        </p:txBody>
      </p:sp>
      <p:sp>
        <p:nvSpPr>
          <p:cNvPr id="98" name="Google Shape;98;p18"/>
          <p:cNvSpPr txBox="1"/>
          <p:nvPr/>
        </p:nvSpPr>
        <p:spPr>
          <a:xfrm>
            <a:off x="467170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2</a:t>
            </a:r>
            <a:endParaRPr sz="3000" b="1" i="0" u="none" strike="noStrike" cap="none">
              <a:solidFill>
                <a:srgbClr val="000000"/>
              </a:solidFill>
              <a:latin typeface="Arial"/>
              <a:ea typeface="Arial"/>
              <a:cs typeface="Arial"/>
              <a:sym typeface="Arial"/>
            </a:endParaRPr>
          </a:p>
        </p:txBody>
      </p:sp>
      <p:sp>
        <p:nvSpPr>
          <p:cNvPr id="99" name="Google Shape;99;p18"/>
          <p:cNvSpPr txBox="1"/>
          <p:nvPr/>
        </p:nvSpPr>
        <p:spPr>
          <a:xfrm>
            <a:off x="7165267"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3</a:t>
            </a:r>
            <a:endParaRPr sz="3000" b="1" i="0" u="none" strike="noStrike" cap="none">
              <a:solidFill>
                <a:srgbClr val="1F497D"/>
              </a:solidFill>
              <a:latin typeface="Arial"/>
              <a:ea typeface="Arial"/>
              <a:cs typeface="Arial"/>
              <a:sym typeface="Arial"/>
            </a:endParaRPr>
          </a:p>
        </p:txBody>
      </p:sp>
      <p:sp>
        <p:nvSpPr>
          <p:cNvPr id="100" name="Google Shape;100;p18"/>
          <p:cNvSpPr txBox="1"/>
          <p:nvPr/>
        </p:nvSpPr>
        <p:spPr>
          <a:xfrm>
            <a:off x="9672579"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Calibri"/>
                <a:ea typeface="Calibri"/>
                <a:cs typeface="Calibri"/>
                <a:sym typeface="Calibri"/>
              </a:rPr>
              <a:t>4</a:t>
            </a:r>
            <a:endParaRPr sz="3000" b="1" i="0" u="none" strike="noStrike" cap="none">
              <a:solidFill>
                <a:srgbClr val="1F497D"/>
              </a:solidFill>
              <a:latin typeface="Arial"/>
              <a:ea typeface="Arial"/>
              <a:cs typeface="Arial"/>
              <a:sym typeface="Arial"/>
            </a:endParaRPr>
          </a:p>
        </p:txBody>
      </p:sp>
      <p:pic>
        <p:nvPicPr>
          <p:cNvPr id="101" name="Google Shape;101;p18"/>
          <p:cNvPicPr preferRelativeResize="0">
            <a:picLocks noGrp="1"/>
          </p:cNvPicPr>
          <p:nvPr>
            <p:ph type="pic" idx="2"/>
          </p:nvPr>
        </p:nvPicPr>
        <p:blipFill rotWithShape="1">
          <a:blip r:embed="rId3">
            <a:alphaModFix/>
          </a:blip>
          <a:srcRect t="1811" b="1810"/>
          <a:stretch/>
        </p:blipFill>
        <p:spPr>
          <a:xfrm>
            <a:off x="10894950" y="336751"/>
            <a:ext cx="897600" cy="861300"/>
          </a:xfrm>
          <a:prstGeom prst="flowChartConnector">
            <a:avLst/>
          </a:prstGeom>
          <a:noFill/>
          <a:ln>
            <a:noFill/>
          </a:ln>
        </p:spPr>
      </p:pic>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1106583f9b_0_94"/>
          <p:cNvSpPr txBox="1"/>
          <p:nvPr/>
        </p:nvSpPr>
        <p:spPr>
          <a:xfrm>
            <a:off x="880675" y="1957350"/>
            <a:ext cx="10720500" cy="327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Pengendalian mutu (</a:t>
            </a:r>
            <a:r>
              <a:rPr lang="en-US" sz="2000" i="1">
                <a:solidFill>
                  <a:srgbClr val="1F497D"/>
                </a:solidFill>
                <a:latin typeface="Calibri"/>
                <a:ea typeface="Calibri"/>
                <a:cs typeface="Calibri"/>
                <a:sym typeface="Calibri"/>
              </a:rPr>
              <a:t>Quality Control</a:t>
            </a:r>
            <a:r>
              <a:rPr lang="en-US" sz="2000">
                <a:solidFill>
                  <a:srgbClr val="1F497D"/>
                </a:solidFill>
                <a:latin typeface="Calibri"/>
                <a:ea typeface="Calibri"/>
                <a:cs typeface="Calibri"/>
                <a:sym typeface="Calibri"/>
              </a:rPr>
              <a:t>), atau QC untuk akronimnya, adalah suatu proses yang pada intinya adalah menjadikan entitas sebagai peninjau kualitas dari semua faktor yang terlibat dalam kegiatan produksi. Terdapat tiga aspek yang ditekankan pada pendekatan ini, yaitu:</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1. Unsur-unsur seperti kontrol, manajemen pekerjaan, proses-proses yang terdefinisi dan telah terkelola dengan baik, kriteria integritas dan kinerja, dan identifikasi catatan.</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0"/>
              </a:spcAft>
              <a:buNone/>
            </a:pPr>
            <a:r>
              <a:rPr lang="en-US" sz="2000">
                <a:solidFill>
                  <a:srgbClr val="1F497D"/>
                </a:solidFill>
                <a:latin typeface="Calibri"/>
                <a:ea typeface="Calibri"/>
                <a:cs typeface="Calibri"/>
                <a:sym typeface="Calibri"/>
              </a:rPr>
              <a:t>2. Kompetensi, seperti pengetahuan, keterampilan, pengalaman, dan kualifikasi.</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2000">
                <a:solidFill>
                  <a:srgbClr val="1F497D"/>
                </a:solidFill>
                <a:latin typeface="Calibri"/>
                <a:ea typeface="Calibri"/>
                <a:cs typeface="Calibri"/>
                <a:sym typeface="Calibri"/>
              </a:rPr>
              <a:t>3. Elemen lunak, seperti kepegawaian, integritas, kepercayaan, budaya organisasi, motivasi, semangat tim, dan hubungan yang berkualitas</a:t>
            </a:r>
            <a:endParaRPr sz="2000">
              <a:solidFill>
                <a:srgbClr val="1F497D"/>
              </a:solidFill>
              <a:latin typeface="Calibri"/>
              <a:ea typeface="Calibri"/>
              <a:cs typeface="Calibri"/>
              <a:sym typeface="Calibri"/>
            </a:endParaRPr>
          </a:p>
        </p:txBody>
      </p:sp>
      <p:pic>
        <p:nvPicPr>
          <p:cNvPr id="244" name="Google Shape;244;g11106583f9b_0_9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45" name="Google Shape;245;g11106583f9b_0_94"/>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11106583f9b_0_9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Quality Control</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1106583f9b_0_111"/>
          <p:cNvSpPr txBox="1"/>
          <p:nvPr/>
        </p:nvSpPr>
        <p:spPr>
          <a:xfrm>
            <a:off x="880675" y="1957350"/>
            <a:ext cx="10720500" cy="332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US" sz="2000">
                <a:solidFill>
                  <a:srgbClr val="1F497D"/>
                </a:solidFill>
                <a:latin typeface="Calibri"/>
                <a:ea typeface="Calibri"/>
                <a:cs typeface="Calibri"/>
                <a:sym typeface="Calibri"/>
              </a:rPr>
              <a:t>Penekanan QC terletak pada pengujian produk untuk mendapatkan produk yang cacat. Dalam pemilihan produk yang akan diuji, biasanya dilakukan pemilihan produk secara acak (menggunakan teknik sampling). Setelah menguji produk yang cacat, hal tersebut akan dilaporkan kepada manajemen pembuat keputusan apakah produk dapat dirilis atau ditolak. Hal ini dilakukan guna menjamin kualitas dan merupakan upaya untuk meningkatkan dan menstabilkan proses produksi (dan proses-proses lainnya yang terkait) untuk menghindari, atau setidaknya meminimalkan, isu-isu yang mengarah kepada kecacatan-kecacatan di tempat pertama, yaitu pabrik. Untuk pekerjaan borongan, terutama pekerjaan-pekerjaan yang diberikan oleh instansi pemerintah, isu-isu pengendalian mutu adalah salah satu alasan utama yang menyebabkan tidak diperbaharuinya kontrak kerja.</a:t>
            </a:r>
            <a:endParaRPr sz="2000">
              <a:solidFill>
                <a:srgbClr val="1F497D"/>
              </a:solidFill>
              <a:latin typeface="Calibri"/>
              <a:ea typeface="Calibri"/>
              <a:cs typeface="Calibri"/>
              <a:sym typeface="Calibri"/>
            </a:endParaRPr>
          </a:p>
        </p:txBody>
      </p:sp>
      <p:pic>
        <p:nvPicPr>
          <p:cNvPr id="252" name="Google Shape;252;g11106583f9b_0_111"/>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53" name="Google Shape;253;g11106583f9b_0_111"/>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g11106583f9b_0_111"/>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Quality Control</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1106583f9b_0_103"/>
          <p:cNvSpPr txBox="1"/>
          <p:nvPr/>
        </p:nvSpPr>
        <p:spPr>
          <a:xfrm>
            <a:off x="880675" y="1378050"/>
            <a:ext cx="10720500" cy="460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700">
              <a:solidFill>
                <a:srgbClr val="1F497D"/>
              </a:solidFill>
              <a:latin typeface="Calibri"/>
              <a:ea typeface="Calibri"/>
              <a:cs typeface="Calibri"/>
              <a:sym typeface="Calibri"/>
            </a:endParaRPr>
          </a:p>
          <a:p>
            <a:pPr marL="698500" lvl="0" indent="-336550" algn="l" rtl="0">
              <a:lnSpc>
                <a:spcPct val="130434"/>
              </a:lnSpc>
              <a:spcBef>
                <a:spcPts val="80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Jaminan Kualitas: metode ini mencakup kegiatan seperti pengembangan, desain, produksi, servis, dan produksi. Jaminan kualitas juga dapat mencakup bidang manajemen produksi, inspeksi, bahan, perakitan, layanan, dan area lain yang terkait dengan kualitas produk atau layanan.</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Pengujian Kegagalan : metode ini melibatkan pengujian suatu produk sampai gagal. Metode ini dapat ditempatkan di bawah tekanan yang berbeda seperti kelembaban, getaran, suhu, dll. Metode ini akan memaparkan kelemahan-kelemahan produk yang dimaksud.</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Kontrol Statistik: hampir semua perusahaan manufaktur menggunakan kontrol statistik. Proses ini melibatkan pengambilan sampel secara acak dan menguji sebagian dari output.</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Kualitas Perusahaan: dengan manajemen yang memimpin proses peningkatan kualitas dan departemen lain mengikuti, produk atau layanan yang sukses akan muncul</a:t>
            </a:r>
            <a:endParaRPr sz="1700">
              <a:solidFill>
                <a:srgbClr val="1F497D"/>
              </a:solidFill>
              <a:latin typeface="Calibri"/>
              <a:ea typeface="Calibri"/>
              <a:cs typeface="Calibri"/>
              <a:sym typeface="Calibri"/>
            </a:endParaRPr>
          </a:p>
          <a:p>
            <a:pPr marL="698500" lvl="0" indent="-336550" algn="l" rtl="0">
              <a:lnSpc>
                <a:spcPct val="130434"/>
              </a:lnSpc>
              <a:spcBef>
                <a:spcPts val="0"/>
              </a:spcBef>
              <a:spcAft>
                <a:spcPts val="0"/>
              </a:spcAft>
              <a:buClr>
                <a:srgbClr val="1F497D"/>
              </a:buClr>
              <a:buSzPts val="1700"/>
              <a:buFont typeface="Calibri"/>
              <a:buChar char="●"/>
            </a:pPr>
            <a:r>
              <a:rPr lang="en-US" sz="1700">
                <a:solidFill>
                  <a:srgbClr val="1F497D"/>
                </a:solidFill>
                <a:latin typeface="Calibri"/>
                <a:ea typeface="Calibri"/>
                <a:cs typeface="Calibri"/>
                <a:sym typeface="Calibri"/>
              </a:rPr>
              <a:t>Total Quality Control: ukuran yang digunakan dalam kasus di mana penjualan menurun meskipun penerapan teknik kontrol kualitas statistik atau peningkatan kualitas.</a:t>
            </a:r>
            <a:endParaRPr sz="1700">
              <a:solidFill>
                <a:srgbClr val="1F497D"/>
              </a:solidFill>
              <a:latin typeface="Calibri"/>
              <a:ea typeface="Calibri"/>
              <a:cs typeface="Calibri"/>
              <a:sym typeface="Calibri"/>
            </a:endParaRPr>
          </a:p>
        </p:txBody>
      </p:sp>
      <p:pic>
        <p:nvPicPr>
          <p:cNvPr id="260" name="Google Shape;260;g11106583f9b_0_103"/>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61" name="Google Shape;261;g11106583f9b_0_103"/>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g11106583f9b_0_103"/>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Metode Pengendalian Mutu</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1106583f9b_0_119"/>
          <p:cNvSpPr/>
          <p:nvPr/>
        </p:nvSpPr>
        <p:spPr>
          <a:xfrm>
            <a:off x="1191700" y="4649675"/>
            <a:ext cx="102921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Service Profit Chain</a:t>
            </a:r>
            <a:endParaRPr sz="6000" b="1" i="1" u="none" strike="noStrike" cap="none">
              <a:solidFill>
                <a:srgbClr val="1F497D"/>
              </a:solidFill>
              <a:latin typeface="Playfair Display"/>
              <a:ea typeface="Playfair Display"/>
              <a:cs typeface="Playfair Display"/>
              <a:sym typeface="Playfair Display"/>
            </a:endParaRPr>
          </a:p>
        </p:txBody>
      </p:sp>
      <p:pic>
        <p:nvPicPr>
          <p:cNvPr id="268" name="Google Shape;268;g11106583f9b_0_119"/>
          <p:cNvPicPr preferRelativeResize="0">
            <a:picLocks noGrp="1"/>
          </p:cNvPicPr>
          <p:nvPr>
            <p:ph type="pic" idx="2"/>
          </p:nvPr>
        </p:nvPicPr>
        <p:blipFill rotWithShape="1">
          <a:blip r:embed="rId3">
            <a:alphaModFix/>
          </a:blip>
          <a:srcRect t="15462" b="31308"/>
          <a:stretch/>
        </p:blipFill>
        <p:spPr>
          <a:xfrm>
            <a:off x="0" y="0"/>
            <a:ext cx="12188704" cy="4343401"/>
          </a:xfrm>
          <a:prstGeom prst="rect">
            <a:avLst/>
          </a:prstGeom>
          <a:noFill/>
          <a:ln>
            <a:noFill/>
          </a:ln>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1106583f9b_0_124"/>
          <p:cNvSpPr txBox="1"/>
          <p:nvPr/>
        </p:nvSpPr>
        <p:spPr>
          <a:xfrm>
            <a:off x="821925" y="3455250"/>
            <a:ext cx="10720500" cy="271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Heskett, Sasser dan Schlensinger (1997) mengusulkan rantai laba-jasa sebagai cara untuk merancang proses layanan. Rantai layanan-laba menghubungkan berbagai aspek dan tugas yang diperlukan untuk memberikan layanan dan keuntungan yang unggul. Dimulai dengan kualitas internal tingkat tinggi yang mengarah pada kepuasan dan produktivitas karyawan untuk memberikan layanan pelanggan eksternal yang unggul yang mengarah pada kepuasan pelanggan, loyalitas pelanggan, dan akhirnya pendapatan dan laba yang tinggi. </a:t>
            </a:r>
            <a:endParaRPr sz="2000">
              <a:solidFill>
                <a:srgbClr val="1F497D"/>
              </a:solidFill>
              <a:latin typeface="Calibri"/>
              <a:ea typeface="Calibri"/>
              <a:cs typeface="Calibri"/>
              <a:sym typeface="Calibri"/>
            </a:endParaRPr>
          </a:p>
          <a:p>
            <a:pPr marL="0" lvl="0" indent="0" algn="l" rtl="0">
              <a:lnSpc>
                <a:spcPct val="115000"/>
              </a:lnSpc>
              <a:spcBef>
                <a:spcPts val="800"/>
              </a:spcBef>
              <a:spcAft>
                <a:spcPts val="800"/>
              </a:spcAft>
              <a:buNone/>
            </a:pPr>
            <a:r>
              <a:rPr lang="en-US" sz="2000">
                <a:solidFill>
                  <a:srgbClr val="1F497D"/>
                </a:solidFill>
                <a:latin typeface="Calibri"/>
                <a:ea typeface="Calibri"/>
                <a:cs typeface="Calibri"/>
                <a:sym typeface="Calibri"/>
              </a:rPr>
              <a:t>Dalam perusahaan jasa, untuk pengendalian mutu dikenal dengan istilah Service Quality (SERVQUAL)</a:t>
            </a:r>
            <a:endParaRPr sz="2000">
              <a:solidFill>
                <a:srgbClr val="1F497D"/>
              </a:solidFill>
              <a:latin typeface="Calibri"/>
              <a:ea typeface="Calibri"/>
              <a:cs typeface="Calibri"/>
              <a:sym typeface="Calibri"/>
            </a:endParaRPr>
          </a:p>
        </p:txBody>
      </p:sp>
      <p:pic>
        <p:nvPicPr>
          <p:cNvPr id="274" name="Google Shape;274;g11106583f9b_0_12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75" name="Google Shape;275;g11106583f9b_0_124"/>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g11106583f9b_0_12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Service Profit Chain</a:t>
            </a:r>
            <a:endParaRPr sz="3000" b="1" i="1">
              <a:solidFill>
                <a:schemeClr val="lt1"/>
              </a:solidFill>
              <a:latin typeface="Playfair Display"/>
              <a:ea typeface="Playfair Display"/>
              <a:cs typeface="Playfair Display"/>
              <a:sym typeface="Playfair Display"/>
            </a:endParaRPr>
          </a:p>
        </p:txBody>
      </p:sp>
      <p:pic>
        <p:nvPicPr>
          <p:cNvPr id="277" name="Google Shape;277;g11106583f9b_0_124"/>
          <p:cNvPicPr preferRelativeResize="0"/>
          <p:nvPr/>
        </p:nvPicPr>
        <p:blipFill>
          <a:blip r:embed="rId4">
            <a:alphaModFix/>
          </a:blip>
          <a:stretch>
            <a:fillRect/>
          </a:stretch>
        </p:blipFill>
        <p:spPr>
          <a:xfrm>
            <a:off x="1627963" y="1760950"/>
            <a:ext cx="8932888" cy="1507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1106583f9b_0_134"/>
          <p:cNvSpPr txBox="1"/>
          <p:nvPr/>
        </p:nvSpPr>
        <p:spPr>
          <a:xfrm>
            <a:off x="689775" y="1737075"/>
            <a:ext cx="11704500" cy="416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Pengukuran SERVQUAL </a:t>
            </a:r>
            <a:endParaRPr sz="2000">
              <a:solidFill>
                <a:srgbClr val="1F497D"/>
              </a:solidFill>
              <a:latin typeface="Calibri"/>
              <a:ea typeface="Calibri"/>
              <a:cs typeface="Calibri"/>
              <a:sym typeface="Calibri"/>
            </a:endParaRPr>
          </a:p>
          <a:p>
            <a:pPr marL="698500" lvl="0" indent="-355600" algn="l" rtl="0">
              <a:lnSpc>
                <a:spcPct val="130434"/>
              </a:lnSpc>
              <a:spcBef>
                <a:spcPts val="80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Menggunakan pendekatan pengalaman pelanggan, kuesioner yang disebut SERVQUAL telah dikembangkan untuk mengukur persepsi pelanggan terhadap layanan. Dimensi SERVQUAL dirancang untuk mengukur pengalaman pelanggan baik dalam ukuran eksplisit maupun implisit. Dimensinya adalah:</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Berwujud: Kebersihan, tampilan fasilitas dan karyawan</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Keandalan: Layanan yang akurat, dapat diandalkan, dan konsisten tanpa kesalahan</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Responsiveness: Membantu pelanggan dengan cepat tepat waktu</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Assurance: Menyampaikan pengetahuan, kepercayaan dan keyakinan</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Empati: Peduli, kemampuan mendekati dan berhubungan dengan pelanggan</a:t>
            </a:r>
            <a:endParaRPr sz="2000">
              <a:solidFill>
                <a:srgbClr val="1F497D"/>
              </a:solidFill>
              <a:latin typeface="Calibri"/>
              <a:ea typeface="Calibri"/>
              <a:cs typeface="Calibri"/>
              <a:sym typeface="Calibri"/>
            </a:endParaRPr>
          </a:p>
        </p:txBody>
      </p:sp>
      <p:pic>
        <p:nvPicPr>
          <p:cNvPr id="283" name="Google Shape;283;g11106583f9b_0_134"/>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84" name="Google Shape;284;g11106583f9b_0_134"/>
          <p:cNvSpPr/>
          <p:nvPr/>
        </p:nvSpPr>
        <p:spPr>
          <a:xfrm>
            <a:off x="-87475" y="658950"/>
            <a:ext cx="35826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11106583f9b_0_13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Service Quality</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1106583f9b_0_143"/>
          <p:cNvSpPr txBox="1"/>
          <p:nvPr/>
        </p:nvSpPr>
        <p:spPr>
          <a:xfrm>
            <a:off x="689775" y="1737075"/>
            <a:ext cx="10617900" cy="4106400"/>
          </a:xfrm>
          <a:prstGeom prst="rect">
            <a:avLst/>
          </a:prstGeom>
          <a:noFill/>
          <a:ln>
            <a:noFill/>
          </a:ln>
        </p:spPr>
        <p:txBody>
          <a:bodyPr spcFirstLastPara="1" wrap="square" lIns="91425" tIns="91425" rIns="91425" bIns="91425" anchor="t" anchorCtr="0">
            <a:spAutoFit/>
          </a:bodyPr>
          <a:lstStyle/>
          <a:p>
            <a:pPr marL="0" lvl="0" indent="0" algn="l" rtl="0">
              <a:lnSpc>
                <a:spcPct val="130434"/>
              </a:lnSpc>
              <a:spcBef>
                <a:spcPts val="0"/>
              </a:spcBef>
              <a:spcAft>
                <a:spcPts val="1600"/>
              </a:spcAft>
              <a:buNone/>
            </a:pPr>
            <a:r>
              <a:rPr lang="en-US" sz="2000">
                <a:solidFill>
                  <a:srgbClr val="1F497D"/>
                </a:solidFill>
                <a:latin typeface="Calibri"/>
                <a:ea typeface="Calibri"/>
                <a:cs typeface="Calibri"/>
                <a:sym typeface="Calibri"/>
              </a:rPr>
              <a:t>Untuk produk yang diproduksi, masalah kualitas ditangani melalui garansi, pengembalian dan perbaikan setelah produk dikirim. Dalam layanan kontak tinggi tidak ada waktu untuk memperbaiki masalah kualitas nanti; mereka harus ditangani oleh pemulihan layanan saat layanan diberikan. Misalnya, jika sup tumpah pada pelanggan di sebuah restoran, pelayan mungkin meminta maaf, menawarkan untuk membayar agar setelannya dibersihkan dan menyediakan makanan gratis. Jika kamar hotel belum siap seperti yang dijanjikan, staf bisa meminta maaf, menawarkan untuk menyimpan barang bawaan pelanggan atau menyediakan kamar yang ditingkatkan. Pemulihan layanan dimaksudkan untuk memperbaiki masalah di tempat dan melangkah lebih jauh untuk menawarkan kepada pelanggan beberapa bentuk penghiburan dan kompensasi. Tujuannya agar pelanggan puas dengan situasi yang ada, meski sempat terjadi kegagalan layanan.</a:t>
            </a:r>
            <a:endParaRPr sz="2000">
              <a:solidFill>
                <a:srgbClr val="1F497D"/>
              </a:solidFill>
              <a:latin typeface="Calibri"/>
              <a:ea typeface="Calibri"/>
              <a:cs typeface="Calibri"/>
              <a:sym typeface="Calibri"/>
            </a:endParaRPr>
          </a:p>
        </p:txBody>
      </p:sp>
      <p:pic>
        <p:nvPicPr>
          <p:cNvPr id="291" name="Google Shape;291;g11106583f9b_0_143"/>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292" name="Google Shape;292;g11106583f9b_0_143"/>
          <p:cNvSpPr/>
          <p:nvPr/>
        </p:nvSpPr>
        <p:spPr>
          <a:xfrm>
            <a:off x="-87475" y="658950"/>
            <a:ext cx="38763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11106583f9b_0_143"/>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Service Recovery</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1106583f9b_0_151"/>
          <p:cNvSpPr txBox="1"/>
          <p:nvPr/>
        </p:nvSpPr>
        <p:spPr>
          <a:xfrm>
            <a:off x="689775" y="1737075"/>
            <a:ext cx="10617900" cy="422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Jaminan layanan mirip dengan jaminan pabrik, kecuali produk layanan tidak dapat dikembalikan. Jaminan layanan memberikan imbalan uang tertentu untuk kegagalan penyampaian layanan. Beberapa contohnya adalah:</a:t>
            </a:r>
            <a:endParaRPr sz="2000">
              <a:solidFill>
                <a:srgbClr val="1F497D"/>
              </a:solidFill>
              <a:latin typeface="Calibri"/>
              <a:ea typeface="Calibri"/>
              <a:cs typeface="Calibri"/>
              <a:sym typeface="Calibri"/>
            </a:endParaRPr>
          </a:p>
          <a:p>
            <a:pPr marL="698500" lvl="0" indent="-355600" algn="l" rtl="0">
              <a:lnSpc>
                <a:spcPct val="130434"/>
              </a:lnSpc>
              <a:spcBef>
                <a:spcPts val="80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Paket Anda akan dikirimkan sesuai waktu yang dijanjikan atau Anda tidak akan membayar.</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Kami akan memperbaiki mobil Anda atau memberi Anda $ 100 jika Anda harus mengembalikannya untuk diperbaiki.</a:t>
            </a:r>
            <a:endParaRPr sz="2000">
              <a:solidFill>
                <a:srgbClr val="1F497D"/>
              </a:solidFill>
              <a:latin typeface="Calibri"/>
              <a:ea typeface="Calibri"/>
              <a:cs typeface="Calibri"/>
              <a:sym typeface="Calibri"/>
            </a:endParaRPr>
          </a:p>
          <a:p>
            <a:pPr marL="698500" lvl="0" indent="-355600" algn="l" rtl="0">
              <a:lnSpc>
                <a:spcPct val="130434"/>
              </a:lnSpc>
              <a:spcBef>
                <a:spcPts val="0"/>
              </a:spcBef>
              <a:spcAft>
                <a:spcPts val="0"/>
              </a:spcAft>
              <a:buClr>
                <a:srgbClr val="1F497D"/>
              </a:buClr>
              <a:buSzPts val="2000"/>
              <a:buFont typeface="Calibri"/>
              <a:buChar char="●"/>
            </a:pPr>
            <a:r>
              <a:rPr lang="en-US" sz="2000">
                <a:solidFill>
                  <a:srgbClr val="1F497D"/>
                </a:solidFill>
                <a:latin typeface="Calibri"/>
                <a:ea typeface="Calibri"/>
                <a:cs typeface="Calibri"/>
                <a:sym typeface="Calibri"/>
              </a:rPr>
              <a:t>Pelanggan yang tidak puas dengan potongan rambutnya, dapatkan potongan rambut berikutnya gratis.</a:t>
            </a:r>
            <a:endParaRPr sz="2000">
              <a:solidFill>
                <a:srgbClr val="1F497D"/>
              </a:solidFill>
              <a:latin typeface="Calibri"/>
              <a:ea typeface="Calibri"/>
              <a:cs typeface="Calibri"/>
              <a:sym typeface="Calibri"/>
            </a:endParaRPr>
          </a:p>
          <a:p>
            <a:pPr marL="0" lvl="0" indent="0" algn="l" rtl="0">
              <a:lnSpc>
                <a:spcPct val="115000"/>
              </a:lnSpc>
              <a:spcBef>
                <a:spcPts val="1600"/>
              </a:spcBef>
              <a:spcAft>
                <a:spcPts val="800"/>
              </a:spcAft>
              <a:buNone/>
            </a:pPr>
            <a:r>
              <a:rPr lang="en-US" sz="2000">
                <a:solidFill>
                  <a:srgbClr val="1F497D"/>
                </a:solidFill>
                <a:latin typeface="Calibri"/>
                <a:ea typeface="Calibri"/>
                <a:cs typeface="Calibri"/>
                <a:sym typeface="Calibri"/>
              </a:rPr>
              <a:t>Jaminan layanan berfungsi untuk menjamin kualitas pelanggan dan memberikan cara bagi karyawan untuk mengetahui biaya kegagalan layanan.</a:t>
            </a:r>
            <a:endParaRPr sz="2000">
              <a:solidFill>
                <a:srgbClr val="1F497D"/>
              </a:solidFill>
              <a:latin typeface="Calibri"/>
              <a:ea typeface="Calibri"/>
              <a:cs typeface="Calibri"/>
              <a:sym typeface="Calibri"/>
            </a:endParaRPr>
          </a:p>
        </p:txBody>
      </p:sp>
      <p:pic>
        <p:nvPicPr>
          <p:cNvPr id="299" name="Google Shape;299;g11106583f9b_0_151"/>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
        <p:nvSpPr>
          <p:cNvPr id="300" name="Google Shape;300;g11106583f9b_0_151"/>
          <p:cNvSpPr/>
          <p:nvPr/>
        </p:nvSpPr>
        <p:spPr>
          <a:xfrm>
            <a:off x="-87475" y="658950"/>
            <a:ext cx="40377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11106583f9b_0_151"/>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Service Guarantee</a:t>
            </a:r>
            <a:endParaRPr sz="3000" b="1" i="1">
              <a:solidFill>
                <a:schemeClr val="lt1"/>
              </a:solidFill>
              <a:latin typeface="Playfair Display"/>
              <a:ea typeface="Playfair Display"/>
              <a:cs typeface="Playfair Display"/>
              <a:sym typeface="Playfair Displ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0fbb76d199_0_17"/>
          <p:cNvSpPr/>
          <p:nvPr/>
        </p:nvSpPr>
        <p:spPr>
          <a:xfrm>
            <a:off x="1132950" y="4532175"/>
            <a:ext cx="101601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Technology Development in</a:t>
            </a:r>
            <a:r>
              <a:rPr lang="en-US" sz="6000" b="1" i="0" u="none" strike="noStrike" cap="none">
                <a:solidFill>
                  <a:srgbClr val="1F497D"/>
                </a:solidFill>
                <a:latin typeface="Playfair Display"/>
                <a:ea typeface="Playfair Display"/>
                <a:cs typeface="Playfair Display"/>
                <a:sym typeface="Playfair Display"/>
              </a:rPr>
              <a:t> </a:t>
            </a:r>
            <a:r>
              <a:rPr lang="en-US" sz="6000" b="1">
                <a:solidFill>
                  <a:srgbClr val="1F497D"/>
                </a:solidFill>
                <a:latin typeface="Playfair Display"/>
                <a:ea typeface="Playfair Display"/>
                <a:cs typeface="Playfair Display"/>
                <a:sym typeface="Playfair Display"/>
              </a:rPr>
              <a:t>Operational</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pic>
        <p:nvPicPr>
          <p:cNvPr id="307" name="Google Shape;307;g10fbb76d199_0_17"/>
          <p:cNvPicPr preferRelativeResize="0">
            <a:picLocks noGrp="1"/>
          </p:cNvPicPr>
          <p:nvPr>
            <p:ph type="pic" idx="2"/>
          </p:nvPr>
        </p:nvPicPr>
        <p:blipFill rotWithShape="1">
          <a:blip r:embed="rId3">
            <a:alphaModFix/>
          </a:blip>
          <a:srcRect t="42081" b="7941"/>
          <a:stretch/>
        </p:blipFill>
        <p:spPr>
          <a:xfrm>
            <a:off x="0" y="0"/>
            <a:ext cx="12188698" cy="4343399"/>
          </a:xfrm>
          <a:prstGeom prst="rect">
            <a:avLst/>
          </a:prstGeom>
          <a:noFill/>
          <a:ln>
            <a:noFill/>
          </a:ln>
        </p:spPr>
      </p:pic>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0fbb76d199_0_22"/>
          <p:cNvSpPr txBox="1"/>
          <p:nvPr/>
        </p:nvSpPr>
        <p:spPr>
          <a:xfrm>
            <a:off x="1148950" y="2377800"/>
            <a:ext cx="9491100" cy="297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●Teknologi mampu meningkatkan manajemen operasi</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○Penggunaan robot untuk proses produksi, transaksi melalui internet, Fintech, dlsb</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●Teknologi membuat perusahaan dapat mengurangi biaya</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○Alarm kebakaran, CCTV, mesin untuk produksi, dlsb</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●Teknologi mampu mengatasi masalah kualitas produk</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•Sistem </a:t>
            </a:r>
            <a:r>
              <a:rPr lang="en-US" sz="2000" i="1">
                <a:solidFill>
                  <a:srgbClr val="1F497D"/>
                </a:solidFill>
                <a:latin typeface="Calibri"/>
                <a:ea typeface="Calibri"/>
                <a:cs typeface="Calibri"/>
                <a:sym typeface="Calibri"/>
              </a:rPr>
              <a:t>quality control</a:t>
            </a:r>
            <a:r>
              <a:rPr lang="en-US" sz="2000">
                <a:solidFill>
                  <a:srgbClr val="1F497D"/>
                </a:solidFill>
                <a:latin typeface="Calibri"/>
                <a:ea typeface="Calibri"/>
                <a:cs typeface="Calibri"/>
                <a:sym typeface="Calibri"/>
              </a:rPr>
              <a:t>, dlsb.</a:t>
            </a:r>
            <a:endParaRPr sz="2000">
              <a:solidFill>
                <a:srgbClr val="1F497D"/>
              </a:solidFill>
              <a:latin typeface="Calibri"/>
              <a:ea typeface="Calibri"/>
              <a:cs typeface="Calibri"/>
              <a:sym typeface="Calibri"/>
            </a:endParaRPr>
          </a:p>
        </p:txBody>
      </p:sp>
      <p:sp>
        <p:nvSpPr>
          <p:cNvPr id="313" name="Google Shape;313;g10fbb76d199_0_22"/>
          <p:cNvSpPr/>
          <p:nvPr/>
        </p:nvSpPr>
        <p:spPr>
          <a:xfrm>
            <a:off x="936850" y="1100375"/>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1F497D"/>
                </a:solidFill>
                <a:latin typeface="Playfair Display"/>
                <a:ea typeface="Playfair Display"/>
                <a:cs typeface="Playfair Display"/>
                <a:sym typeface="Playfair Display"/>
              </a:rPr>
              <a:t>Tujuan</a:t>
            </a:r>
            <a:endParaRPr sz="6000" b="1" i="0" u="none" strike="noStrike" cap="none">
              <a:solidFill>
                <a:srgbClr val="1F497D"/>
              </a:solidFill>
              <a:latin typeface="Playfair Display"/>
              <a:ea typeface="Playfair Display"/>
              <a:cs typeface="Playfair Display"/>
              <a:sym typeface="Playfair Display"/>
            </a:endParaRPr>
          </a:p>
        </p:txBody>
      </p:sp>
      <p:pic>
        <p:nvPicPr>
          <p:cNvPr id="314" name="Google Shape;314;g10fbb76d199_0_22"/>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05ab00216_0_391"/>
          <p:cNvSpPr/>
          <p:nvPr/>
        </p:nvSpPr>
        <p:spPr>
          <a:xfrm>
            <a:off x="845400" y="4860800"/>
            <a:ext cx="10497900" cy="10662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5000">
                <a:solidFill>
                  <a:srgbClr val="1F497D"/>
                </a:solidFill>
                <a:latin typeface="Playfair Display"/>
                <a:ea typeface="Playfair Display"/>
                <a:cs typeface="Playfair Display"/>
                <a:sym typeface="Playfair Display"/>
              </a:rPr>
              <a:t>OPERATIONAL</a:t>
            </a:r>
            <a:r>
              <a:rPr lang="en-US" sz="5000" b="0" i="0" u="none" strike="noStrike" cap="none">
                <a:solidFill>
                  <a:srgbClr val="1F497D"/>
                </a:solidFill>
                <a:latin typeface="Playfair Display"/>
                <a:ea typeface="Playfair Display"/>
                <a:cs typeface="Playfair Display"/>
                <a:sym typeface="Playfair Display"/>
              </a:rPr>
              <a:t> MANAGEMENT</a:t>
            </a:r>
            <a:endParaRPr sz="5000" b="0" i="0" u="none" strike="noStrike" cap="none">
              <a:solidFill>
                <a:srgbClr val="1F497D"/>
              </a:solidFill>
              <a:latin typeface="Playfair Display"/>
              <a:ea typeface="Playfair Display"/>
              <a:cs typeface="Playfair Display"/>
              <a:sym typeface="Playfair Display"/>
            </a:endParaRPr>
          </a:p>
        </p:txBody>
      </p:sp>
      <p:pic>
        <p:nvPicPr>
          <p:cNvPr id="107" name="Google Shape;107;g1105ab00216_0_391"/>
          <p:cNvPicPr preferRelativeResize="0">
            <a:picLocks noGrp="1"/>
          </p:cNvPicPr>
          <p:nvPr>
            <p:ph type="pic" idx="2"/>
          </p:nvPr>
        </p:nvPicPr>
        <p:blipFill rotWithShape="1">
          <a:blip r:embed="rId3">
            <a:alphaModFix/>
          </a:blip>
          <a:srcRect t="26241" b="26246"/>
          <a:stretch/>
        </p:blipFill>
        <p:spPr>
          <a:xfrm>
            <a:off x="0" y="0"/>
            <a:ext cx="12188704" cy="4343403"/>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0c81468532_0_44"/>
          <p:cNvSpPr/>
          <p:nvPr/>
        </p:nvSpPr>
        <p:spPr>
          <a:xfrm>
            <a:off x="-87475" y="658950"/>
            <a:ext cx="6167100" cy="7191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0c81468532_0_44"/>
          <p:cNvSpPr txBox="1">
            <a:spLocks noGrp="1"/>
          </p:cNvSpPr>
          <p:nvPr>
            <p:ph type="body" idx="4294967295"/>
          </p:nvPr>
        </p:nvSpPr>
        <p:spPr>
          <a:xfrm>
            <a:off x="356826" y="658950"/>
            <a:ext cx="6413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Operational Management</a:t>
            </a:r>
            <a:endParaRPr sz="3000" b="1" i="1">
              <a:solidFill>
                <a:schemeClr val="lt1"/>
              </a:solidFill>
              <a:latin typeface="Playfair Display"/>
              <a:ea typeface="Playfair Display"/>
              <a:cs typeface="Playfair Display"/>
              <a:sym typeface="Playfair Display"/>
            </a:endParaRPr>
          </a:p>
        </p:txBody>
      </p:sp>
      <p:sp>
        <p:nvSpPr>
          <p:cNvPr id="114" name="Google Shape;114;g10c81468532_0_44"/>
          <p:cNvSpPr txBox="1"/>
          <p:nvPr/>
        </p:nvSpPr>
        <p:spPr>
          <a:xfrm>
            <a:off x="1111325" y="2026000"/>
            <a:ext cx="94911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2000" b="1">
                <a:solidFill>
                  <a:srgbClr val="1F497D"/>
                </a:solidFill>
                <a:latin typeface="Calibri"/>
                <a:ea typeface="Calibri"/>
                <a:cs typeface="Calibri"/>
                <a:sym typeface="Calibri"/>
              </a:rPr>
              <a:t>Manajemen Operasional</a:t>
            </a:r>
            <a:r>
              <a:rPr lang="en-US" sz="2000" b="0" i="0" u="none" strike="noStrike" cap="none">
                <a:solidFill>
                  <a:srgbClr val="1F497D"/>
                </a:solidFill>
                <a:latin typeface="Calibri"/>
                <a:ea typeface="Calibri"/>
                <a:cs typeface="Calibri"/>
                <a:sym typeface="Calibri"/>
              </a:rPr>
              <a:t> merupakan </a:t>
            </a:r>
            <a:r>
              <a:rPr lang="en-US" sz="2000">
                <a:solidFill>
                  <a:srgbClr val="1F497D"/>
                </a:solidFill>
                <a:latin typeface="Calibri"/>
                <a:ea typeface="Calibri"/>
                <a:cs typeface="Calibri"/>
                <a:sym typeface="Calibri"/>
              </a:rPr>
              <a:t>proses transformasi yang mengubah sumber daya menjadi barang/jasa</a:t>
            </a:r>
            <a:r>
              <a:rPr lang="en-US" sz="2000" b="0" i="0" u="none" strike="noStrike" cap="none">
                <a:solidFill>
                  <a:srgbClr val="1F497D"/>
                </a:solidFill>
                <a:latin typeface="Calibri"/>
                <a:ea typeface="Calibri"/>
                <a:cs typeface="Calibri"/>
                <a:sym typeface="Calibri"/>
              </a:rPr>
              <a:t>.</a:t>
            </a:r>
            <a:endParaRPr sz="2000" b="0" i="0" u="none" strike="noStrike" cap="none">
              <a:solidFill>
                <a:srgbClr val="1F497D"/>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2000" b="1" i="0" u="none" strike="noStrike" cap="none">
                <a:solidFill>
                  <a:srgbClr val="1F497D"/>
                </a:solidFill>
                <a:latin typeface="Calibri"/>
                <a:ea typeface="Calibri"/>
                <a:cs typeface="Calibri"/>
                <a:sym typeface="Calibri"/>
              </a:rPr>
              <a:t>Sumber Daya Manusia</a:t>
            </a:r>
            <a:endParaRPr sz="2000" b="1" i="0" u="none" strike="noStrike" cap="none">
              <a:solidFill>
                <a:srgbClr val="1F497D"/>
              </a:solidFill>
              <a:latin typeface="Calibri"/>
              <a:ea typeface="Calibri"/>
              <a:cs typeface="Calibri"/>
              <a:sym typeface="Calibri"/>
            </a:endParaRPr>
          </a:p>
          <a:p>
            <a:pPr marL="165100" marR="0" lvl="0" indent="0" algn="l" rtl="0">
              <a:lnSpc>
                <a:spcPct val="115000"/>
              </a:lnSpc>
              <a:spcBef>
                <a:spcPts val="0"/>
              </a:spcBef>
              <a:spcAft>
                <a:spcPts val="0"/>
              </a:spcAft>
              <a:buClr>
                <a:schemeClr val="dk1"/>
              </a:buClr>
              <a:buSzPts val="1100"/>
              <a:buFont typeface="Arial"/>
              <a:buNone/>
            </a:pPr>
            <a:r>
              <a:rPr lang="en-US" sz="2000" b="0" i="0" u="none" strike="noStrike" cap="none">
                <a:solidFill>
                  <a:srgbClr val="1F497D"/>
                </a:solidFill>
                <a:latin typeface="Calibri"/>
                <a:ea typeface="Calibri"/>
                <a:cs typeface="Calibri"/>
                <a:sym typeface="Calibri"/>
              </a:rPr>
              <a:t>di mana manusia mampu bekerja menghasilkan sebuah barang atau jasa dari usahanya tersebut. Mampu bekerja berarti mampu melakukan berbagai kegiatan yang memiliki nilai ekonomis (bisa menghasilkan barang atau jasa untuk kebutuhan hidup).</a:t>
            </a:r>
            <a:endParaRPr sz="2000" b="0" i="0" u="none" strike="noStrike" cap="none">
              <a:solidFill>
                <a:srgbClr val="1F497D"/>
              </a:solidFill>
              <a:latin typeface="Calibri"/>
              <a:ea typeface="Calibri"/>
              <a:cs typeface="Calibri"/>
              <a:sym typeface="Calibri"/>
            </a:endParaRPr>
          </a:p>
          <a:p>
            <a:pPr marL="457200" marR="0" lvl="0" indent="-355600" algn="l" rtl="0">
              <a:lnSpc>
                <a:spcPct val="100000"/>
              </a:lnSpc>
              <a:spcBef>
                <a:spcPts val="0"/>
              </a:spcBef>
              <a:spcAft>
                <a:spcPts val="0"/>
              </a:spcAft>
              <a:buClr>
                <a:srgbClr val="1F497D"/>
              </a:buClr>
              <a:buSzPts val="2000"/>
              <a:buFont typeface="Calibri"/>
              <a:buChar char="-"/>
            </a:pPr>
            <a:r>
              <a:rPr lang="en-US" sz="2000" b="0" i="1" u="none" strike="noStrike" cap="none">
                <a:solidFill>
                  <a:srgbClr val="1F497D"/>
                </a:solidFill>
                <a:latin typeface="Calibri"/>
                <a:ea typeface="Calibri"/>
                <a:cs typeface="Calibri"/>
                <a:sym typeface="Calibri"/>
              </a:rPr>
              <a:t>Sonny Sumarsono (2003)</a:t>
            </a:r>
            <a:endParaRPr sz="2000" b="0" i="0" u="none" strike="noStrike" cap="none">
              <a:solidFill>
                <a:srgbClr val="1F497D"/>
              </a:solidFill>
              <a:latin typeface="Calibri"/>
              <a:ea typeface="Calibri"/>
              <a:cs typeface="Calibri"/>
              <a:sym typeface="Calibri"/>
            </a:endParaRPr>
          </a:p>
        </p:txBody>
      </p:sp>
      <p:pic>
        <p:nvPicPr>
          <p:cNvPr id="115" name="Google Shape;115;g10c81468532_0_44"/>
          <p:cNvPicPr preferRelativeResize="0">
            <a:picLocks noGrp="1"/>
          </p:cNvPicPr>
          <p:nvPr>
            <p:ph type="pic" idx="2"/>
          </p:nvPr>
        </p:nvPicPr>
        <p:blipFill rotWithShape="1">
          <a:blip r:embed="rId3">
            <a:alphaModFix/>
          </a:blip>
          <a:srcRect t="1811" b="1810"/>
          <a:stretch/>
        </p:blipFill>
        <p:spPr>
          <a:xfrm>
            <a:off x="10894950" y="336751"/>
            <a:ext cx="897600" cy="861300"/>
          </a:xfrm>
          <a:prstGeom prst="flowChartConnector">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05ab00216_0_354"/>
          <p:cNvSpPr/>
          <p:nvPr/>
        </p:nvSpPr>
        <p:spPr>
          <a:xfrm>
            <a:off x="-146225" y="600200"/>
            <a:ext cx="58734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1105ab00216_0_354"/>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Tujuan</a:t>
            </a:r>
            <a:endParaRPr sz="3000" b="1" i="1">
              <a:solidFill>
                <a:schemeClr val="lt1"/>
              </a:solidFill>
              <a:latin typeface="Playfair Display"/>
              <a:ea typeface="Playfair Display"/>
              <a:cs typeface="Playfair Display"/>
              <a:sym typeface="Playfair Display"/>
            </a:endParaRPr>
          </a:p>
        </p:txBody>
      </p:sp>
      <p:sp>
        <p:nvSpPr>
          <p:cNvPr id="122" name="Google Shape;122;g1105ab00216_0_354"/>
          <p:cNvSpPr txBox="1"/>
          <p:nvPr/>
        </p:nvSpPr>
        <p:spPr>
          <a:xfrm>
            <a:off x="1111325" y="2026000"/>
            <a:ext cx="3529200" cy="332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●Meningkatkan efisiensi dalam perusahaan (Efficiency)</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●Meningkatkan efektivitas dalam perusahaan (Productivity)</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●Mengurangi biaya dalam kegiatan perusahaan (Economy)</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●Meningkatkan kualitas di dalam perusahaan (Quality)</a:t>
            </a:r>
            <a:endParaRPr sz="2000" b="1">
              <a:solidFill>
                <a:srgbClr val="1F497D"/>
              </a:solidFill>
              <a:latin typeface="Calibri"/>
              <a:ea typeface="Calibri"/>
              <a:cs typeface="Calibri"/>
              <a:sym typeface="Calibri"/>
            </a:endParaRPr>
          </a:p>
        </p:txBody>
      </p:sp>
      <p:pic>
        <p:nvPicPr>
          <p:cNvPr id="123" name="Google Shape;123;g1105ab00216_0_354"/>
          <p:cNvPicPr preferRelativeResize="0">
            <a:picLocks noGrp="1"/>
          </p:cNvPicPr>
          <p:nvPr>
            <p:ph type="pic" idx="2"/>
          </p:nvPr>
        </p:nvPicPr>
        <p:blipFill rotWithShape="1">
          <a:blip r:embed="rId3">
            <a:alphaModFix/>
          </a:blip>
          <a:srcRect t="1811" b="1810"/>
          <a:stretch/>
        </p:blipFill>
        <p:spPr>
          <a:xfrm>
            <a:off x="10894950" y="336751"/>
            <a:ext cx="897600" cy="861300"/>
          </a:xfrm>
          <a:prstGeom prst="flowChartConnector">
            <a:avLst/>
          </a:prstGeom>
          <a:noFill/>
          <a:ln>
            <a:noFill/>
          </a:ln>
        </p:spPr>
      </p:pic>
      <p:pic>
        <p:nvPicPr>
          <p:cNvPr id="124" name="Google Shape;124;g1105ab00216_0_354"/>
          <p:cNvPicPr preferRelativeResize="0"/>
          <p:nvPr/>
        </p:nvPicPr>
        <p:blipFill>
          <a:blip r:embed="rId4">
            <a:alphaModFix/>
          </a:blip>
          <a:stretch>
            <a:fillRect/>
          </a:stretch>
        </p:blipFill>
        <p:spPr>
          <a:xfrm>
            <a:off x="4640525" y="1422100"/>
            <a:ext cx="7598976" cy="4914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1106583f9b_0_0"/>
          <p:cNvSpPr/>
          <p:nvPr/>
        </p:nvSpPr>
        <p:spPr>
          <a:xfrm>
            <a:off x="-146225" y="600200"/>
            <a:ext cx="58734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1106583f9b_0_0"/>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Ciri/Karakteristik</a:t>
            </a:r>
            <a:endParaRPr sz="3000" b="1" i="1">
              <a:solidFill>
                <a:schemeClr val="lt1"/>
              </a:solidFill>
              <a:latin typeface="Playfair Display"/>
              <a:ea typeface="Playfair Display"/>
              <a:cs typeface="Playfair Display"/>
              <a:sym typeface="Playfair Display"/>
            </a:endParaRPr>
          </a:p>
        </p:txBody>
      </p:sp>
      <p:sp>
        <p:nvSpPr>
          <p:cNvPr id="131" name="Google Shape;131;g11106583f9b_0_0"/>
          <p:cNvSpPr txBox="1"/>
          <p:nvPr/>
        </p:nvSpPr>
        <p:spPr>
          <a:xfrm>
            <a:off x="1111325" y="2026000"/>
            <a:ext cx="82284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a:t>
            </a:r>
            <a:r>
              <a:rPr lang="en-US" sz="2000">
                <a:solidFill>
                  <a:srgbClr val="1F497D"/>
                </a:solidFill>
                <a:highlight>
                  <a:srgbClr val="FFFFFF"/>
                </a:highlight>
                <a:latin typeface="Calibri"/>
                <a:ea typeface="Calibri"/>
                <a:cs typeface="Calibri"/>
                <a:sym typeface="Calibri"/>
              </a:rPr>
              <a:t>Bertujuan memproduksi barang dan jasa</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a:t>
            </a:r>
            <a:r>
              <a:rPr lang="en-US" sz="2000">
                <a:solidFill>
                  <a:srgbClr val="1F497D"/>
                </a:solidFill>
                <a:highlight>
                  <a:srgbClr val="FFFFFF"/>
                </a:highlight>
                <a:latin typeface="Calibri"/>
                <a:ea typeface="Calibri"/>
                <a:cs typeface="Calibri"/>
                <a:sym typeface="Calibri"/>
              </a:rPr>
              <a:t>Mempunyai kegiatan proses transformasi</a:t>
            </a:r>
            <a:endParaRPr sz="2000">
              <a:solidFill>
                <a:srgbClr val="1F497D"/>
              </a:solidFill>
              <a:latin typeface="Calibri"/>
              <a:ea typeface="Calibri"/>
              <a:cs typeface="Calibri"/>
              <a:sym typeface="Calibri"/>
            </a:endParaRPr>
          </a:p>
          <a:p>
            <a:pPr marL="0" lvl="0" indent="0" algn="l" rtl="0">
              <a:lnSpc>
                <a:spcPct val="115000"/>
              </a:lnSpc>
              <a:spcBef>
                <a:spcPts val="0"/>
              </a:spcBef>
              <a:spcAft>
                <a:spcPts val="0"/>
              </a:spcAft>
              <a:buNone/>
            </a:pPr>
            <a:r>
              <a:rPr lang="en-US" sz="2000">
                <a:solidFill>
                  <a:srgbClr val="1F497D"/>
                </a:solidFill>
                <a:latin typeface="Calibri"/>
                <a:ea typeface="Calibri"/>
                <a:cs typeface="Calibri"/>
                <a:sym typeface="Calibri"/>
              </a:rPr>
              <a:t>●</a:t>
            </a:r>
            <a:r>
              <a:rPr lang="en-US" sz="2000">
                <a:solidFill>
                  <a:srgbClr val="1F497D"/>
                </a:solidFill>
                <a:highlight>
                  <a:srgbClr val="FFFFFF"/>
                </a:highlight>
                <a:latin typeface="Calibri"/>
                <a:ea typeface="Calibri"/>
                <a:cs typeface="Calibri"/>
                <a:sym typeface="Calibri"/>
              </a:rPr>
              <a:t>Terdapat suatu mekanisme pengendali sebuah pengoperasian.</a:t>
            </a:r>
            <a:endParaRPr sz="2000">
              <a:solidFill>
                <a:srgbClr val="1F497D"/>
              </a:solidFill>
              <a:latin typeface="Calibri"/>
              <a:ea typeface="Calibri"/>
              <a:cs typeface="Calibri"/>
              <a:sym typeface="Calibri"/>
            </a:endParaRPr>
          </a:p>
        </p:txBody>
      </p:sp>
      <p:pic>
        <p:nvPicPr>
          <p:cNvPr id="132" name="Google Shape;132;g11106583f9b_0_0"/>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106583f9b_0_12"/>
          <p:cNvSpPr/>
          <p:nvPr/>
        </p:nvSpPr>
        <p:spPr>
          <a:xfrm>
            <a:off x="-146225" y="600200"/>
            <a:ext cx="6442500" cy="861300"/>
          </a:xfrm>
          <a:prstGeom prst="rect">
            <a:avLst/>
          </a:prstGeom>
          <a:solidFill>
            <a:srgbClr val="1F497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11106583f9b_0_12"/>
          <p:cNvSpPr txBox="1">
            <a:spLocks noGrp="1"/>
          </p:cNvSpPr>
          <p:nvPr>
            <p:ph type="body" idx="4294967295"/>
          </p:nvPr>
        </p:nvSpPr>
        <p:spPr>
          <a:xfrm>
            <a:off x="259526" y="703000"/>
            <a:ext cx="64425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Playfair Display"/>
                <a:ea typeface="Playfair Display"/>
                <a:cs typeface="Playfair Display"/>
                <a:sym typeface="Playfair Display"/>
              </a:rPr>
              <a:t>Pemimpin Manajemen Operasi</a:t>
            </a:r>
            <a:endParaRPr sz="3000" b="1" i="1">
              <a:solidFill>
                <a:schemeClr val="lt1"/>
              </a:solidFill>
              <a:latin typeface="Playfair Display"/>
              <a:ea typeface="Playfair Display"/>
              <a:cs typeface="Playfair Display"/>
              <a:sym typeface="Playfair Display"/>
            </a:endParaRPr>
          </a:p>
        </p:txBody>
      </p:sp>
      <p:sp>
        <p:nvSpPr>
          <p:cNvPr id="139" name="Google Shape;139;g11106583f9b_0_12"/>
          <p:cNvSpPr txBox="1"/>
          <p:nvPr/>
        </p:nvSpPr>
        <p:spPr>
          <a:xfrm>
            <a:off x="949775" y="1893825"/>
            <a:ext cx="10137600" cy="403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US" sz="2000">
                <a:solidFill>
                  <a:srgbClr val="1F497D"/>
                </a:solidFill>
                <a:latin typeface="Calibri"/>
                <a:ea typeface="Calibri"/>
                <a:cs typeface="Calibri"/>
                <a:sym typeface="Calibri"/>
              </a:rPr>
              <a:t>Manajer operasi, orang-orang yang ditugaskan untuk mengelola dan mengawasi proses konversi, memainkan peran penting dalam perusahaan saat ini. Mereka mengontrol sekitar tiga perempat aset perusahaan, termasuk persediaan, upah, dan tunjangan. Mereka juga bekerja erat dengan divisi utama perusahaan lainnya, seperti pemasaran, keuangan, akuntansi, dan sumber daya manusia, untuk memastikan bahwa perusahaan memproduksi barangnya secara menguntungkan dan memuaskan pelanggannya. Staf pemasaran membantu mereka memutuskan produk mana yang akan dibuat atau layanan mana yang akan ditawarkan. Akuntansi dan sumber daya manusia membantu mereka menghadapi tantangan menggabungkan orang dan sumber daya untuk menghasilkan barang berkualitas tinggi tepat waktu dan dengan biaya yang wajar. Mereka terlibat dalam pengembangan dan desain barang dan menentukan proses produksi apa yang paling efektif.</a:t>
            </a:r>
            <a:endParaRPr sz="2000">
              <a:solidFill>
                <a:srgbClr val="1F497D"/>
              </a:solidFill>
              <a:latin typeface="Calibri"/>
              <a:ea typeface="Calibri"/>
              <a:cs typeface="Calibri"/>
              <a:sym typeface="Calibri"/>
            </a:endParaRPr>
          </a:p>
        </p:txBody>
      </p:sp>
      <p:pic>
        <p:nvPicPr>
          <p:cNvPr id="140" name="Google Shape;140;g11106583f9b_0_12"/>
          <p:cNvPicPr preferRelativeResize="0">
            <a:picLocks noGrp="1"/>
          </p:cNvPicPr>
          <p:nvPr>
            <p:ph type="pic" idx="2"/>
          </p:nvPr>
        </p:nvPicPr>
        <p:blipFill rotWithShape="1">
          <a:blip r:embed="rId3">
            <a:alphaModFix/>
          </a:blip>
          <a:srcRect t="1811" b="1811"/>
          <a:stretch/>
        </p:blipFill>
        <p:spPr>
          <a:xfrm>
            <a:off x="10894950" y="336751"/>
            <a:ext cx="897600" cy="861300"/>
          </a:xfrm>
          <a:prstGeom prst="flowChartConnector">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1106583f9b_0_20"/>
          <p:cNvSpPr txBox="1"/>
          <p:nvPr/>
        </p:nvSpPr>
        <p:spPr>
          <a:xfrm>
            <a:off x="572725" y="513900"/>
            <a:ext cx="10823100" cy="583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000">
                <a:solidFill>
                  <a:srgbClr val="1F497D"/>
                </a:solidFill>
                <a:highlight>
                  <a:srgbClr val="FFFFFF"/>
                </a:highlight>
                <a:latin typeface="Calibri"/>
                <a:ea typeface="Calibri"/>
                <a:cs typeface="Calibri"/>
                <a:sym typeface="Calibri"/>
              </a:rPr>
              <a:t>Manajemen produksi dan operasi melibatkan </a:t>
            </a:r>
            <a:r>
              <a:rPr lang="en-US" sz="2000" b="1">
                <a:solidFill>
                  <a:srgbClr val="1F497D"/>
                </a:solidFill>
                <a:highlight>
                  <a:srgbClr val="FFFFFF"/>
                </a:highlight>
                <a:latin typeface="Calibri"/>
                <a:ea typeface="Calibri"/>
                <a:cs typeface="Calibri"/>
                <a:sym typeface="Calibri"/>
              </a:rPr>
              <a:t>tiga jenis keputusan utama</a:t>
            </a:r>
            <a:r>
              <a:rPr lang="en-US" sz="2000">
                <a:solidFill>
                  <a:srgbClr val="1F497D"/>
                </a:solidFill>
                <a:highlight>
                  <a:srgbClr val="FFFFFF"/>
                </a:highlight>
                <a:latin typeface="Calibri"/>
                <a:ea typeface="Calibri"/>
                <a:cs typeface="Calibri"/>
                <a:sym typeface="Calibri"/>
              </a:rPr>
              <a:t>, biasanya dibuat pada tiga tahap berbeda:</a:t>
            </a:r>
            <a:endParaRPr sz="2000">
              <a:solidFill>
                <a:srgbClr val="1F497D"/>
              </a:solidFill>
              <a:highlight>
                <a:srgbClr val="FFFFFF"/>
              </a:highlight>
              <a:latin typeface="Calibri"/>
              <a:ea typeface="Calibri"/>
              <a:cs typeface="Calibri"/>
              <a:sym typeface="Calibri"/>
            </a:endParaRPr>
          </a:p>
          <a:p>
            <a:pPr marL="812800" lvl="0" indent="-355600" algn="l" rtl="0">
              <a:lnSpc>
                <a:spcPct val="130434"/>
              </a:lnSpc>
              <a:spcBef>
                <a:spcPts val="800"/>
              </a:spcBef>
              <a:spcAft>
                <a:spcPts val="0"/>
              </a:spcAft>
              <a:buClr>
                <a:srgbClr val="1F497D"/>
              </a:buClr>
              <a:buSzPts val="2000"/>
              <a:buFont typeface="Calibri"/>
              <a:buAutoNum type="arabicPeriod"/>
            </a:pPr>
            <a:r>
              <a:rPr lang="en-US" sz="2000" b="1" i="1">
                <a:solidFill>
                  <a:srgbClr val="1F497D"/>
                </a:solidFill>
                <a:highlight>
                  <a:srgbClr val="FFFFFF"/>
                </a:highlight>
                <a:latin typeface="Calibri"/>
                <a:ea typeface="Calibri"/>
                <a:cs typeface="Calibri"/>
                <a:sym typeface="Calibri"/>
              </a:rPr>
              <a:t>Rencana produksi</a:t>
            </a:r>
            <a:r>
              <a:rPr lang="en-US" sz="2000" i="1">
                <a:solidFill>
                  <a:srgbClr val="1F497D"/>
                </a:solidFill>
                <a:highlight>
                  <a:srgbClr val="FFFFFF"/>
                </a:highlight>
                <a:latin typeface="Calibri"/>
                <a:ea typeface="Calibri"/>
                <a:cs typeface="Calibri"/>
                <a:sym typeface="Calibri"/>
              </a:rPr>
              <a:t>. </a:t>
            </a:r>
            <a:r>
              <a:rPr lang="en-US" sz="2000">
                <a:solidFill>
                  <a:srgbClr val="1F497D"/>
                </a:solidFill>
                <a:highlight>
                  <a:srgbClr val="FFFFFF"/>
                </a:highlight>
                <a:latin typeface="Calibri"/>
                <a:ea typeface="Calibri"/>
                <a:cs typeface="Calibri"/>
                <a:sym typeface="Calibri"/>
              </a:rPr>
              <a:t>Keputusan pertama yang dihadapi manajer operasi datang pada </a:t>
            </a:r>
            <a:r>
              <a:rPr lang="en-US" sz="2000" i="1">
                <a:solidFill>
                  <a:srgbClr val="1F497D"/>
                </a:solidFill>
                <a:highlight>
                  <a:srgbClr val="FFFFFF"/>
                </a:highlight>
                <a:latin typeface="Calibri"/>
                <a:ea typeface="Calibri"/>
                <a:cs typeface="Calibri"/>
                <a:sym typeface="Calibri"/>
              </a:rPr>
              <a:t>tahap perencanaan. </a:t>
            </a:r>
            <a:r>
              <a:rPr lang="en-US" sz="2000">
                <a:solidFill>
                  <a:srgbClr val="1F497D"/>
                </a:solidFill>
                <a:highlight>
                  <a:srgbClr val="FFFFFF"/>
                </a:highlight>
                <a:latin typeface="Calibri"/>
                <a:ea typeface="Calibri"/>
                <a:cs typeface="Calibri"/>
                <a:sym typeface="Calibri"/>
              </a:rPr>
              <a:t>Pada tahap ini, manajer memutuskan di mana, kapan, dan bagaimana produksi akan dilakukan. Mereka menentukan lokasi situs dan mendapatkan sumber daya yang diperlukan.</a:t>
            </a:r>
            <a:endParaRPr sz="2000">
              <a:solidFill>
                <a:srgbClr val="1F497D"/>
              </a:solidFill>
              <a:highlight>
                <a:srgbClr val="FFFFFF"/>
              </a:highlight>
              <a:latin typeface="Calibri"/>
              <a:ea typeface="Calibri"/>
              <a:cs typeface="Calibri"/>
              <a:sym typeface="Calibri"/>
            </a:endParaRPr>
          </a:p>
          <a:p>
            <a:pPr marL="812800" lvl="0" indent="-355600" algn="l" rtl="0">
              <a:lnSpc>
                <a:spcPct val="130434"/>
              </a:lnSpc>
              <a:spcBef>
                <a:spcPts val="0"/>
              </a:spcBef>
              <a:spcAft>
                <a:spcPts val="0"/>
              </a:spcAft>
              <a:buClr>
                <a:srgbClr val="1F497D"/>
              </a:buClr>
              <a:buSzPts val="2000"/>
              <a:buFont typeface="Calibri"/>
              <a:buAutoNum type="arabicPeriod"/>
            </a:pPr>
            <a:r>
              <a:rPr lang="en-US" sz="2000" b="1" i="1">
                <a:solidFill>
                  <a:srgbClr val="1F497D"/>
                </a:solidFill>
                <a:highlight>
                  <a:srgbClr val="FFFFFF"/>
                </a:highlight>
                <a:latin typeface="Calibri"/>
                <a:ea typeface="Calibri"/>
                <a:cs typeface="Calibri"/>
                <a:sym typeface="Calibri"/>
              </a:rPr>
              <a:t>Pengendalian produksi.</a:t>
            </a:r>
            <a:r>
              <a:rPr lang="en-US" sz="2000" i="1">
                <a:solidFill>
                  <a:srgbClr val="1F497D"/>
                </a:solidFill>
                <a:highlight>
                  <a:srgbClr val="FFFFFF"/>
                </a:highlight>
                <a:latin typeface="Calibri"/>
                <a:ea typeface="Calibri"/>
                <a:cs typeface="Calibri"/>
                <a:sym typeface="Calibri"/>
              </a:rPr>
              <a:t> </a:t>
            </a:r>
            <a:r>
              <a:rPr lang="en-US" sz="2000">
                <a:solidFill>
                  <a:srgbClr val="1F497D"/>
                </a:solidFill>
                <a:highlight>
                  <a:srgbClr val="FFFFFF"/>
                </a:highlight>
                <a:latin typeface="Calibri"/>
                <a:ea typeface="Calibri"/>
                <a:cs typeface="Calibri"/>
                <a:sym typeface="Calibri"/>
              </a:rPr>
              <a:t>Pada tahap ini, proses pengambilan keputusan berfokus pada pengendalian kualitas dan biaya, penjadwalan, dan operasi sehari-hari yang sebenarnya dari menjalankan pabrik atau fasilitas layanan.</a:t>
            </a:r>
            <a:endParaRPr sz="2000">
              <a:solidFill>
                <a:srgbClr val="1F497D"/>
              </a:solidFill>
              <a:highlight>
                <a:srgbClr val="FFFFFF"/>
              </a:highlight>
              <a:latin typeface="Calibri"/>
              <a:ea typeface="Calibri"/>
              <a:cs typeface="Calibri"/>
              <a:sym typeface="Calibri"/>
            </a:endParaRPr>
          </a:p>
          <a:p>
            <a:pPr marL="812800" lvl="0" indent="-355600" algn="l" rtl="0">
              <a:lnSpc>
                <a:spcPct val="130434"/>
              </a:lnSpc>
              <a:spcBef>
                <a:spcPts val="0"/>
              </a:spcBef>
              <a:spcAft>
                <a:spcPts val="0"/>
              </a:spcAft>
              <a:buClr>
                <a:srgbClr val="1F497D"/>
              </a:buClr>
              <a:buSzPts val="2000"/>
              <a:buFont typeface="Calibri"/>
              <a:buAutoNum type="arabicPeriod"/>
            </a:pPr>
            <a:r>
              <a:rPr lang="en-US" sz="2000" b="1" i="1">
                <a:solidFill>
                  <a:srgbClr val="1F497D"/>
                </a:solidFill>
                <a:highlight>
                  <a:srgbClr val="FFFFFF"/>
                </a:highlight>
                <a:latin typeface="Calibri"/>
                <a:ea typeface="Calibri"/>
                <a:cs typeface="Calibri"/>
                <a:sym typeface="Calibri"/>
              </a:rPr>
              <a:t>Meningkatkan produksi dan operasi</a:t>
            </a:r>
            <a:r>
              <a:rPr lang="en-US" sz="2000">
                <a:solidFill>
                  <a:srgbClr val="1F497D"/>
                </a:solidFill>
                <a:highlight>
                  <a:srgbClr val="FFFFFF"/>
                </a:highlight>
                <a:latin typeface="Calibri"/>
                <a:ea typeface="Calibri"/>
                <a:cs typeface="Calibri"/>
                <a:sym typeface="Calibri"/>
              </a:rPr>
              <a:t>. Tahap terakhir dari manajemen operasi berfokus pada pengembangan metode yang lebih efisien untuk memproduksi barang atau jasa perusahaan.</a:t>
            </a:r>
            <a:endParaRPr sz="2000">
              <a:solidFill>
                <a:srgbClr val="1F497D"/>
              </a:solidFill>
              <a:highlight>
                <a:srgbClr val="FFFFFF"/>
              </a:highlight>
              <a:latin typeface="Calibri"/>
              <a:ea typeface="Calibri"/>
              <a:cs typeface="Calibri"/>
              <a:sym typeface="Calibri"/>
            </a:endParaRPr>
          </a:p>
          <a:p>
            <a:pPr marL="0" lvl="0" indent="0" algn="l" rtl="0">
              <a:lnSpc>
                <a:spcPct val="115000"/>
              </a:lnSpc>
              <a:spcBef>
                <a:spcPts val="1600"/>
              </a:spcBef>
              <a:spcAft>
                <a:spcPts val="800"/>
              </a:spcAft>
              <a:buNone/>
            </a:pPr>
            <a:r>
              <a:rPr lang="en-US" sz="2000">
                <a:solidFill>
                  <a:srgbClr val="1F497D"/>
                </a:solidFill>
                <a:highlight>
                  <a:srgbClr val="FFFFFF"/>
                </a:highlight>
                <a:latin typeface="Calibri"/>
                <a:ea typeface="Calibri"/>
                <a:cs typeface="Calibri"/>
                <a:sym typeface="Calibri"/>
              </a:rPr>
              <a:t>Ketiga keputusan tersebut sedang berlangsung dan dapat terjadi secara bersamaan. Pada bagian berikut, kita akan melihat lebih dekat keputusan dan pertimbangan yang dihadapi perusahaan dalam setiap tahap produksi dan manajemen operasi.</a:t>
            </a:r>
            <a:endParaRPr sz="2000">
              <a:solidFill>
                <a:srgbClr val="1F497D"/>
              </a:solidFill>
              <a:highlight>
                <a:srgbClr val="FFFFFF"/>
              </a:highlight>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0c81468532_0_201"/>
          <p:cNvSpPr/>
          <p:nvPr/>
        </p:nvSpPr>
        <p:spPr>
          <a:xfrm>
            <a:off x="1191700" y="4649675"/>
            <a:ext cx="9429900" cy="12921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1F497D"/>
                </a:solidFill>
                <a:latin typeface="Playfair Display"/>
                <a:ea typeface="Playfair Display"/>
                <a:cs typeface="Playfair Display"/>
                <a:sym typeface="Playfair Display"/>
              </a:rPr>
              <a:t>POLC in </a:t>
            </a:r>
            <a:r>
              <a:rPr lang="en-US" sz="6000" b="1">
                <a:solidFill>
                  <a:srgbClr val="1F497D"/>
                </a:solidFill>
                <a:latin typeface="Playfair Display"/>
                <a:ea typeface="Playfair Display"/>
                <a:cs typeface="Playfair Display"/>
                <a:sym typeface="Playfair Display"/>
              </a:rPr>
              <a:t>Operational</a:t>
            </a:r>
            <a:r>
              <a:rPr lang="en-US" sz="6000" b="1" i="0" u="none" strike="noStrike" cap="none">
                <a:solidFill>
                  <a:srgbClr val="1F497D"/>
                </a:solidFill>
                <a:latin typeface="Playfair Display"/>
                <a:ea typeface="Playfair Display"/>
                <a:cs typeface="Playfair Display"/>
                <a:sym typeface="Playfair Display"/>
              </a:rPr>
              <a:t> Management</a:t>
            </a:r>
            <a:endParaRPr sz="6000" b="1" i="0" u="none" strike="noStrike" cap="none">
              <a:solidFill>
                <a:srgbClr val="1F497D"/>
              </a:solidFill>
              <a:latin typeface="Playfair Display"/>
              <a:ea typeface="Playfair Display"/>
              <a:cs typeface="Playfair Display"/>
              <a:sym typeface="Playfair Display"/>
            </a:endParaRPr>
          </a:p>
        </p:txBody>
      </p:sp>
      <p:pic>
        <p:nvPicPr>
          <p:cNvPr id="151" name="Google Shape;151;g10c81468532_0_201"/>
          <p:cNvPicPr preferRelativeResize="0">
            <a:picLocks noGrp="1"/>
          </p:cNvPicPr>
          <p:nvPr>
            <p:ph type="pic" idx="2"/>
          </p:nvPr>
        </p:nvPicPr>
        <p:blipFill rotWithShape="1">
          <a:blip r:embed="rId3">
            <a:alphaModFix/>
          </a:blip>
          <a:srcRect t="26241" b="26246"/>
          <a:stretch/>
        </p:blipFill>
        <p:spPr>
          <a:xfrm>
            <a:off x="0" y="0"/>
            <a:ext cx="12188702" cy="4343402"/>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2229</Words>
  <Application>Microsoft Office PowerPoint</Application>
  <PresentationFormat>Custom</PresentationFormat>
  <Paragraphs>150</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Roboto</vt:lpstr>
      <vt:lpstr>Arial</vt:lpstr>
      <vt:lpstr>Lato</vt:lpstr>
      <vt:lpstr>Playfair Display</vt:lpstr>
      <vt:lpstr>Open Sans</vt:lpstr>
      <vt:lpstr>Calibri</vt:lpstr>
      <vt:lpstr>Coral</vt:lpstr>
      <vt:lpstr>Introduction to Digital Business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Business Management</dc:title>
  <dc:creator>Serma</dc:creator>
  <cp:lastModifiedBy>Sofiani J</cp:lastModifiedBy>
  <cp:revision>1</cp:revision>
  <dcterms:created xsi:type="dcterms:W3CDTF">2015-09-19T05:52:39Z</dcterms:created>
  <dcterms:modified xsi:type="dcterms:W3CDTF">2022-06-30T02:40:45Z</dcterms:modified>
</cp:coreProperties>
</file>