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88825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Playfair Display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uTXNQ4a3f6r1WADMu7Fl0moY4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fe475640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0fe475640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context cultures - emphasize communication via spoken or written words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•United States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•Canada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•Germany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context cultures – rely on nonverbal and situational cues as well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on spoken or written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•Thailand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•Malaysia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Monochronic cultures – people tend to do one thing at a time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•United States, Canada, Germany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Polychronic cultures – time is used to accomplish many different things at once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Egypt, Saudi Arabia, Mexico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Proxemics – study of how people use space to communicate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•In the U.S. people value “personal space”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Latin and Asian cultures expect much less personal space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Tight and Loose Cultures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tightness-looseness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•Strength of norms that govern social behavior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•Tolerance for any deviance from norms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•Tight = Japan, Korea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Loose = Brazil, Hungary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fe47564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0fe47564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fe475640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fe475640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fe475640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fe475640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fe475640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0fe475640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10fdc3a75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1110fdc3a75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fe475640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0fe475640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fc0c49a3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0fc0c49a3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fe475640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0fe475640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fe4756406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g10fe4756406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10fdc3a7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110fdc3a75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fe475640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10fe475640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fe4756406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10fe4756406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fe475640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0fe475640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0fe475640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0fe475640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fbb76d19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g10fbb76d19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fc0c49a3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10fc0c49a3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fc0c49a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0fc0c49a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10fdc3a75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1110fdc3a75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0fe4756406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0fe4756406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05ab00216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1105ab00216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fe475640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10fe475640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fe475640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10fe475640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0fe475640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g10fe475640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c8146853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0c8146853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10fdc3a75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110fdc3a75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fe475640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0fe475640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fe475640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0fe475640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fe47564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10fe47564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05ab00216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105ab00216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1105ab00216_0_334" descr="A picture containing text, outdoor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24783" r="268" b="33129"/>
          <a:stretch/>
        </p:blipFill>
        <p:spPr>
          <a:xfrm>
            <a:off x="1" y="-1"/>
            <a:ext cx="1218882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1105ab00216_0_334"/>
          <p:cNvSpPr txBox="1">
            <a:spLocks noGrp="1"/>
          </p:cNvSpPr>
          <p:nvPr>
            <p:ph type="title"/>
          </p:nvPr>
        </p:nvSpPr>
        <p:spPr>
          <a:xfrm>
            <a:off x="876140" y="1020387"/>
            <a:ext cx="10360200" cy="19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g1105ab00216_0_334"/>
          <p:cNvSpPr/>
          <p:nvPr/>
        </p:nvSpPr>
        <p:spPr>
          <a:xfrm>
            <a:off x="0" y="3200400"/>
            <a:ext cx="12188700" cy="9144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g1105ab00216_0_334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g1105ab00216_0_334"/>
          <p:cNvSpPr txBox="1">
            <a:spLocks noGrp="1"/>
          </p:cNvSpPr>
          <p:nvPr>
            <p:ph type="body" idx="2"/>
          </p:nvPr>
        </p:nvSpPr>
        <p:spPr>
          <a:xfrm>
            <a:off x="379412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g1105ab00216_0_334"/>
          <p:cNvSpPr>
            <a:spLocks noGrp="1"/>
          </p:cNvSpPr>
          <p:nvPr>
            <p:ph type="pic" idx="3"/>
          </p:nvPr>
        </p:nvSpPr>
        <p:spPr>
          <a:xfrm>
            <a:off x="9555230" y="4270861"/>
            <a:ext cx="1752600" cy="1682100"/>
          </a:xfrm>
          <a:prstGeom prst="flowChartConnector">
            <a:avLst/>
          </a:prstGeom>
          <a:noFill/>
          <a:ln>
            <a:noFill/>
          </a:ln>
        </p:spPr>
      </p:sp>
      <p:sp>
        <p:nvSpPr>
          <p:cNvPr id="16" name="Google Shape;16;g1105ab00216_0_334"/>
          <p:cNvSpPr txBox="1">
            <a:spLocks noGrp="1"/>
          </p:cNvSpPr>
          <p:nvPr>
            <p:ph type="body" idx="4"/>
          </p:nvPr>
        </p:nvSpPr>
        <p:spPr>
          <a:xfrm>
            <a:off x="608012" y="3276600"/>
            <a:ext cx="108966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105ab00216_0_310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0" name="Google Shape;50;g1105ab00216_0_310"/>
          <p:cNvSpPr txBox="1">
            <a:spLocks noGrp="1"/>
          </p:cNvSpPr>
          <p:nvPr>
            <p:ph type="body" idx="1"/>
          </p:nvPr>
        </p:nvSpPr>
        <p:spPr>
          <a:xfrm>
            <a:off x="415492" y="1855170"/>
            <a:ext cx="37431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g1105ab00216_0_310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05ab00216_0_314"/>
          <p:cNvSpPr txBox="1">
            <a:spLocks noGrp="1"/>
          </p:cNvSpPr>
          <p:nvPr>
            <p:ph type="title"/>
          </p:nvPr>
        </p:nvSpPr>
        <p:spPr>
          <a:xfrm>
            <a:off x="653496" y="701800"/>
            <a:ext cx="74895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4" name="Google Shape;54;g1105ab00216_0_314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105ab00216_0_317"/>
          <p:cNvSpPr/>
          <p:nvPr/>
        </p:nvSpPr>
        <p:spPr>
          <a:xfrm>
            <a:off x="6094413" y="-33"/>
            <a:ext cx="60945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g1105ab00216_0_317"/>
          <p:cNvCxnSpPr/>
          <p:nvPr/>
        </p:nvCxnSpPr>
        <p:spPr>
          <a:xfrm>
            <a:off x="6704487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g1105ab00216_0_317"/>
          <p:cNvSpPr txBox="1">
            <a:spLocks noGrp="1"/>
          </p:cNvSpPr>
          <p:nvPr>
            <p:ph type="title"/>
          </p:nvPr>
        </p:nvSpPr>
        <p:spPr>
          <a:xfrm>
            <a:off x="353908" y="1477267"/>
            <a:ext cx="5392200" cy="22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9" name="Google Shape;59;g1105ab00216_0_317"/>
          <p:cNvSpPr txBox="1">
            <a:spLocks noGrp="1"/>
          </p:cNvSpPr>
          <p:nvPr>
            <p:ph type="subTitle" idx="1"/>
          </p:nvPr>
        </p:nvSpPr>
        <p:spPr>
          <a:xfrm>
            <a:off x="353908" y="3793601"/>
            <a:ext cx="5392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g1105ab00216_0_317"/>
          <p:cNvSpPr txBox="1">
            <a:spLocks noGrp="1"/>
          </p:cNvSpPr>
          <p:nvPr>
            <p:ph type="body" idx="2"/>
          </p:nvPr>
        </p:nvSpPr>
        <p:spPr>
          <a:xfrm>
            <a:off x="6584285" y="965600"/>
            <a:ext cx="51147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g1105ab00216_0_317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05ab00216_0_324"/>
          <p:cNvSpPr txBox="1">
            <a:spLocks noGrp="1"/>
          </p:cNvSpPr>
          <p:nvPr>
            <p:ph type="body" idx="1"/>
          </p:nvPr>
        </p:nvSpPr>
        <p:spPr>
          <a:xfrm>
            <a:off x="425889" y="5640767"/>
            <a:ext cx="79962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g1105ab00216_0_324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5ab00216_0_327"/>
          <p:cNvSpPr/>
          <p:nvPr/>
        </p:nvSpPr>
        <p:spPr>
          <a:xfrm>
            <a:off x="0" y="6727600"/>
            <a:ext cx="121887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105ab00216_0_327"/>
          <p:cNvSpPr txBox="1">
            <a:spLocks noGrp="1"/>
          </p:cNvSpPr>
          <p:nvPr>
            <p:ph type="title" hasCustomPrompt="1"/>
          </p:nvPr>
        </p:nvSpPr>
        <p:spPr>
          <a:xfrm>
            <a:off x="415492" y="1644133"/>
            <a:ext cx="113577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Lato"/>
              <a:buNone/>
              <a:defRPr sz="133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g1105ab00216_0_327"/>
          <p:cNvSpPr txBox="1">
            <a:spLocks noGrp="1"/>
          </p:cNvSpPr>
          <p:nvPr>
            <p:ph type="body" idx="1"/>
          </p:nvPr>
        </p:nvSpPr>
        <p:spPr>
          <a:xfrm>
            <a:off x="415492" y="3892600"/>
            <a:ext cx="113577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g1105ab00216_0_327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105ab00216_0_332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eet_the_team1">
  <p:cSld name="4_Meet_the_team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105ab00216_0_343"/>
          <p:cNvSpPr>
            <a:spLocks noGrp="1"/>
          </p:cNvSpPr>
          <p:nvPr>
            <p:ph type="pic" idx="2"/>
          </p:nvPr>
        </p:nvSpPr>
        <p:spPr>
          <a:xfrm>
            <a:off x="0" y="0"/>
            <a:ext cx="12188700" cy="434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105ab00216_0_345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105ab00216_0_345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g1105ab00216_0_345"/>
          <p:cNvSpPr txBox="1">
            <a:spLocks noGrp="1"/>
          </p:cNvSpPr>
          <p:nvPr>
            <p:ph type="dt" idx="10"/>
          </p:nvPr>
        </p:nvSpPr>
        <p:spPr>
          <a:xfrm>
            <a:off x="609441" y="6356353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105ab00216_0_345"/>
          <p:cNvSpPr txBox="1">
            <a:spLocks noGrp="1"/>
          </p:cNvSpPr>
          <p:nvPr>
            <p:ph type="ftr" idx="11"/>
          </p:nvPr>
        </p:nvSpPr>
        <p:spPr>
          <a:xfrm>
            <a:off x="4164515" y="6356353"/>
            <a:ext cx="3859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g1105ab00216_0_345"/>
          <p:cNvSpPr txBox="1">
            <a:spLocks noGrp="1"/>
          </p:cNvSpPr>
          <p:nvPr>
            <p:ph type="sldNum" idx="12"/>
          </p:nvPr>
        </p:nvSpPr>
        <p:spPr>
          <a:xfrm>
            <a:off x="8735325" y="6356353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05ab00216_0_288"/>
          <p:cNvSpPr/>
          <p:nvPr/>
        </p:nvSpPr>
        <p:spPr>
          <a:xfrm>
            <a:off x="3664445" y="998400"/>
            <a:ext cx="4860000" cy="48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1105ab00216_0_288"/>
          <p:cNvSpPr/>
          <p:nvPr/>
        </p:nvSpPr>
        <p:spPr>
          <a:xfrm>
            <a:off x="3989561" y="1323600"/>
            <a:ext cx="4209600" cy="4210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1105ab00216_0_288"/>
          <p:cNvSpPr txBox="1">
            <a:spLocks noGrp="1"/>
          </p:cNvSpPr>
          <p:nvPr>
            <p:ph type="ctrTitle"/>
          </p:nvPr>
        </p:nvSpPr>
        <p:spPr>
          <a:xfrm>
            <a:off x="4127258" y="2169600"/>
            <a:ext cx="39342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0" name="Google Shape;30;g1105ab00216_0_288"/>
          <p:cNvSpPr txBox="1">
            <a:spLocks noGrp="1"/>
          </p:cNvSpPr>
          <p:nvPr>
            <p:ph type="subTitle" idx="1"/>
          </p:nvPr>
        </p:nvSpPr>
        <p:spPr>
          <a:xfrm>
            <a:off x="4127408" y="4355907"/>
            <a:ext cx="39342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sz="24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1" name="Google Shape;31;g1105ab00216_0_288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105ab00216_0_294"/>
          <p:cNvSpPr txBox="1">
            <a:spLocks noGrp="1"/>
          </p:cNvSpPr>
          <p:nvPr>
            <p:ph type="title"/>
          </p:nvPr>
        </p:nvSpPr>
        <p:spPr>
          <a:xfrm>
            <a:off x="679223" y="1898500"/>
            <a:ext cx="10830300" cy="2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Lato"/>
              <a:buNone/>
              <a:defRPr sz="64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4" name="Google Shape;34;g1105ab00216_0_294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105ab00216_0_297"/>
          <p:cNvSpPr/>
          <p:nvPr/>
        </p:nvSpPr>
        <p:spPr>
          <a:xfrm>
            <a:off x="0" y="6727600"/>
            <a:ext cx="121887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105ab00216_0_297"/>
          <p:cNvSpPr txBox="1">
            <a:spLocks noGrp="1"/>
          </p:cNvSpPr>
          <p:nvPr>
            <p:ph type="title"/>
          </p:nvPr>
        </p:nvSpPr>
        <p:spPr>
          <a:xfrm>
            <a:off x="415492" y="521800"/>
            <a:ext cx="11357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105ab00216_0_297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g1105ab00216_0_297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05ab00216_0_302"/>
          <p:cNvSpPr txBox="1">
            <a:spLocks noGrp="1"/>
          </p:cNvSpPr>
          <p:nvPr>
            <p:ph type="title"/>
          </p:nvPr>
        </p:nvSpPr>
        <p:spPr>
          <a:xfrm>
            <a:off x="415492" y="521800"/>
            <a:ext cx="11357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105ab00216_0_302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g1105ab00216_0_302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g1105ab00216_0_302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105ab00216_0_307"/>
          <p:cNvSpPr txBox="1">
            <a:spLocks noGrp="1"/>
          </p:cNvSpPr>
          <p:nvPr>
            <p:ph type="title"/>
          </p:nvPr>
        </p:nvSpPr>
        <p:spPr>
          <a:xfrm>
            <a:off x="415492" y="521800"/>
            <a:ext cx="11357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105ab00216_0_307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05ab00216_0_284"/>
          <p:cNvSpPr txBox="1">
            <a:spLocks noGrp="1"/>
          </p:cNvSpPr>
          <p:nvPr>
            <p:ph type="title"/>
          </p:nvPr>
        </p:nvSpPr>
        <p:spPr>
          <a:xfrm>
            <a:off x="415492" y="521800"/>
            <a:ext cx="11357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"/>
              <a:buNone/>
              <a:defRPr sz="43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g1105ab00216_0_284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●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○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Char char="■"/>
              <a:defRPr sz="1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105ab00216_0_284"/>
          <p:cNvSpPr txBox="1">
            <a:spLocks noGrp="1"/>
          </p:cNvSpPr>
          <p:nvPr>
            <p:ph type="sldNum" idx="12"/>
          </p:nvPr>
        </p:nvSpPr>
        <p:spPr>
          <a:xfrm>
            <a:off x="11317385" y="6241346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title"/>
          </p:nvPr>
        </p:nvSpPr>
        <p:spPr>
          <a:xfrm>
            <a:off x="876150" y="1696225"/>
            <a:ext cx="103602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1F497D"/>
                </a:solidFill>
              </a:rPr>
              <a:t>Introduction to </a:t>
            </a:r>
            <a:r>
              <a:rPr lang="en-US" b="1">
                <a:solidFill>
                  <a:srgbClr val="1F497D"/>
                </a:solidFill>
              </a:rPr>
              <a:t>Digital Business Management</a:t>
            </a:r>
            <a:endParaRPr>
              <a:solidFill>
                <a:srgbClr val="1F497D"/>
              </a:solidFill>
            </a:endParaRPr>
          </a:p>
        </p:txBody>
      </p:sp>
      <p:sp>
        <p:nvSpPr>
          <p:cNvPr id="77" name="Google Shape;77;p1"/>
          <p:cNvSpPr txBox="1">
            <a:spLocks noGrp="1"/>
          </p:cNvSpPr>
          <p:nvPr>
            <p:ph type="body" idx="1"/>
          </p:nvPr>
        </p:nvSpPr>
        <p:spPr>
          <a:xfrm>
            <a:off x="9066211" y="6228806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Jasmine Hadiwidjojo, S.E., M.M.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1809" b="1810"/>
          <a:stretch/>
        </p:blipFill>
        <p:spPr>
          <a:xfrm>
            <a:off x="9731455" y="4546711"/>
            <a:ext cx="1752600" cy="16821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>
            <a:spLocks noGrp="1"/>
          </p:cNvSpPr>
          <p:nvPr>
            <p:ph type="body" idx="4"/>
          </p:nvPr>
        </p:nvSpPr>
        <p:spPr>
          <a:xfrm>
            <a:off x="1217561" y="3298773"/>
            <a:ext cx="9677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 b="1" i="1" dirty="0" err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Sesi</a:t>
            </a:r>
            <a:r>
              <a:rPr lang="en-US" sz="4400" b="1" i="1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13 – </a:t>
            </a:r>
            <a:r>
              <a:rPr lang="en-US" sz="4400" b="1" i="1" dirty="0" err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Dimensi</a:t>
            </a:r>
            <a:r>
              <a:rPr lang="en-US" sz="4400" b="1" i="1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-US" sz="4400" b="1" i="1" dirty="0" err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Organisasi</a:t>
            </a:r>
            <a:endParaRPr sz="4400" b="1" i="1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10fe4756406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924" y="747378"/>
            <a:ext cx="6442501" cy="5958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0fe4756406_0_59"/>
          <p:cNvSpPr/>
          <p:nvPr/>
        </p:nvSpPr>
        <p:spPr>
          <a:xfrm>
            <a:off x="-146225" y="600200"/>
            <a:ext cx="56091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0fe4756406_0_59"/>
          <p:cNvSpPr txBox="1">
            <a:spLocks noGrp="1"/>
          </p:cNvSpPr>
          <p:nvPr>
            <p:ph type="body" idx="4294967295"/>
          </p:nvPr>
        </p:nvSpPr>
        <p:spPr>
          <a:xfrm>
            <a:off x="259526" y="70300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Silent Language of Culture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4" name="Google Shape;164;g10fe4756406_0_5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812" b="1802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fe4756406_0_8"/>
          <p:cNvSpPr/>
          <p:nvPr/>
        </p:nvSpPr>
        <p:spPr>
          <a:xfrm>
            <a:off x="-146225" y="600200"/>
            <a:ext cx="56091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0fe4756406_0_8"/>
          <p:cNvSpPr txBox="1">
            <a:spLocks noGrp="1"/>
          </p:cNvSpPr>
          <p:nvPr>
            <p:ph type="body" idx="4294967295"/>
          </p:nvPr>
        </p:nvSpPr>
        <p:spPr>
          <a:xfrm>
            <a:off x="259526" y="70300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Culture &amp; Global Diversity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1" name="Google Shape;171;g10fe4756406_0_8"/>
          <p:cNvSpPr txBox="1"/>
          <p:nvPr/>
        </p:nvSpPr>
        <p:spPr>
          <a:xfrm>
            <a:off x="1111350" y="1746975"/>
            <a:ext cx="97836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Sebuah hal lumrah ketika seseorang berkunjung ke negara lain, ia mengalami </a:t>
            </a: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culture shock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. Hal yang sama juga berlaku bagi perusahaan yang ingin masuk ke ranah global.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Culture shock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adalah kebingungan &amp; ketidaknyamanan yang seseorang rasakan ketika berada di budaya yang ia tidak familiar.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Menurut Hofstede, national culture bisa dibagi menjadi 5 yaitu: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10fe4756406_0_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2" b="1802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10fe4756406_0_17" descr="Hofstede&amp;#39;s cultural dimensions theory From Wikipedia | Eslkevin&amp;#39;s Blo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7238" y="356112"/>
            <a:ext cx="8194351" cy="61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0fe4756406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788" y="1089125"/>
            <a:ext cx="9239250" cy="5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0fe4756406_0_75"/>
          <p:cNvSpPr txBox="1"/>
          <p:nvPr/>
        </p:nvSpPr>
        <p:spPr>
          <a:xfrm>
            <a:off x="1027725" y="642725"/>
            <a:ext cx="9783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Contoh penerapan Hofstede National Culture:</a:t>
            </a:r>
            <a:endParaRPr sz="19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fe4756406_0_81"/>
          <p:cNvSpPr txBox="1">
            <a:spLocks noGrp="1"/>
          </p:cNvSpPr>
          <p:nvPr>
            <p:ph type="body" idx="4294967295"/>
          </p:nvPr>
        </p:nvSpPr>
        <p:spPr>
          <a:xfrm>
            <a:off x="711151" y="903725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Global Learning Goals:</a:t>
            </a:r>
            <a:endParaRPr sz="3000" b="1" i="1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9" name="Google Shape;189;g10fe4756406_0_81"/>
          <p:cNvSpPr txBox="1"/>
          <p:nvPr/>
        </p:nvSpPr>
        <p:spPr>
          <a:xfrm>
            <a:off x="1111350" y="1746975"/>
            <a:ext cx="9783600" cy="20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–Not universal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–Engage critical thinking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–Look everywhere for new management ideas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–Always consider culture!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10fe4756406_0_8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2" b="1802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10fdc3a75_1_177"/>
          <p:cNvSpPr/>
          <p:nvPr/>
        </p:nvSpPr>
        <p:spPr>
          <a:xfrm>
            <a:off x="1191700" y="4649675"/>
            <a:ext cx="94299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Entrepreneurship</a:t>
            </a:r>
            <a:endParaRPr sz="6000" b="1" i="0" u="none" strike="noStrike" cap="none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96" name="Google Shape;196;g1110fdc3a75_1_17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46575"/>
          <a:stretch/>
        </p:blipFill>
        <p:spPr>
          <a:xfrm>
            <a:off x="0" y="0"/>
            <a:ext cx="12188703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10fe4756406_0_10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02" name="Google Shape;202;g10fe4756406_0_103"/>
          <p:cNvSpPr/>
          <p:nvPr/>
        </p:nvSpPr>
        <p:spPr>
          <a:xfrm>
            <a:off x="-263325" y="3140750"/>
            <a:ext cx="3949200" cy="1206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0fe4756406_0_103"/>
          <p:cNvSpPr txBox="1">
            <a:spLocks noGrp="1"/>
          </p:cNvSpPr>
          <p:nvPr>
            <p:ph type="body" idx="4294967295"/>
          </p:nvPr>
        </p:nvSpPr>
        <p:spPr>
          <a:xfrm>
            <a:off x="142425" y="3243550"/>
            <a:ext cx="3403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Nature of Entrepreneurship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4" name="Google Shape;204;g10fe4756406_0_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1038" y="1198050"/>
            <a:ext cx="6593910" cy="509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fc0c49a3c_0_1"/>
          <p:cNvSpPr txBox="1"/>
          <p:nvPr/>
        </p:nvSpPr>
        <p:spPr>
          <a:xfrm>
            <a:off x="1111325" y="1728025"/>
            <a:ext cx="10328400" cy="1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900" b="1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Entrepreneurship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adalah sebuah pemikiran strategis dan didukung sikap pengambilan keputusan yang menghasilkan sebuah peluang baru untuk individu atau organisasi (Schermerhorn, 2008).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Seorang </a:t>
            </a:r>
            <a:r>
              <a:rPr lang="en-US" sz="1900" b="1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Entrepreneur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rela untuk mengejar kesempatan di situasi yang dinilai orang lain sebagai problem atau ancaman.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10fc0c49a3c_0_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0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11" name="Google Shape;211;g10fc0c49a3c_0_1"/>
          <p:cNvSpPr/>
          <p:nvPr/>
        </p:nvSpPr>
        <p:spPr>
          <a:xfrm>
            <a:off x="-146225" y="600200"/>
            <a:ext cx="38430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0fc0c49a3c_0_1"/>
          <p:cNvSpPr txBox="1">
            <a:spLocks noGrp="1"/>
          </p:cNvSpPr>
          <p:nvPr>
            <p:ph type="body" idx="4294967295"/>
          </p:nvPr>
        </p:nvSpPr>
        <p:spPr>
          <a:xfrm>
            <a:off x="259526" y="70300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Entrepreneurship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13" name="Google Shape;213;g10fc0c49a3c_0_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11355" b="11347"/>
          <a:stretch/>
        </p:blipFill>
        <p:spPr>
          <a:xfrm>
            <a:off x="4070450" y="4165050"/>
            <a:ext cx="2040600" cy="2040600"/>
          </a:xfrm>
          <a:prstGeom prst="rect">
            <a:avLst/>
          </a:prstGeom>
        </p:spPr>
      </p:pic>
      <p:pic>
        <p:nvPicPr>
          <p:cNvPr id="214" name="Google Shape;214;g10fc0c49a3c_0_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5291" b="23877"/>
          <a:stretch/>
        </p:blipFill>
        <p:spPr>
          <a:xfrm>
            <a:off x="6462400" y="4165050"/>
            <a:ext cx="2040600" cy="2040600"/>
          </a:xfrm>
          <a:prstGeom prst="rect">
            <a:avLst/>
          </a:prstGeom>
        </p:spPr>
      </p:pic>
      <p:pic>
        <p:nvPicPr>
          <p:cNvPr id="215" name="Google Shape;215;g10fc0c49a3c_0_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6">
            <a:alphaModFix/>
          </a:blip>
          <a:srcRect t="11966" b="11958"/>
          <a:stretch/>
        </p:blipFill>
        <p:spPr>
          <a:xfrm>
            <a:off x="8854350" y="4165050"/>
            <a:ext cx="2040600" cy="2040600"/>
          </a:xfrm>
          <a:prstGeom prst="rect">
            <a:avLst/>
          </a:prstGeom>
        </p:spPr>
      </p:pic>
      <p:sp>
        <p:nvSpPr>
          <p:cNvPr id="216" name="Google Shape;216;g10fc0c49a3c_0_1"/>
          <p:cNvSpPr txBox="1"/>
          <p:nvPr/>
        </p:nvSpPr>
        <p:spPr>
          <a:xfrm>
            <a:off x="1050000" y="4794000"/>
            <a:ext cx="26691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Contoh Entrepreneur: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0fc0c49a3c_0_1"/>
          <p:cNvSpPr txBox="1"/>
          <p:nvPr/>
        </p:nvSpPr>
        <p:spPr>
          <a:xfrm>
            <a:off x="4311050" y="6205650"/>
            <a:ext cx="155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Richard Branson</a:t>
            </a:r>
            <a:endParaRPr sz="15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0fc0c49a3c_0_1"/>
          <p:cNvSpPr txBox="1"/>
          <p:nvPr/>
        </p:nvSpPr>
        <p:spPr>
          <a:xfrm>
            <a:off x="7025250" y="6205650"/>
            <a:ext cx="117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Jeff Bezos</a:t>
            </a:r>
            <a:endParaRPr sz="15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10fc0c49a3c_0_1"/>
          <p:cNvSpPr txBox="1"/>
          <p:nvPr/>
        </p:nvSpPr>
        <p:spPr>
          <a:xfrm>
            <a:off x="9350350" y="6205650"/>
            <a:ext cx="117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Elon Musk</a:t>
            </a:r>
            <a:endParaRPr sz="15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fe4756406_0_118"/>
          <p:cNvSpPr txBox="1"/>
          <p:nvPr/>
        </p:nvSpPr>
        <p:spPr>
          <a:xfrm>
            <a:off x="1111325" y="1728025"/>
            <a:ext cx="10328400" cy="30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•Necessity-based entrepreneurship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–People start a business because no other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employment opportunities exist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Social entrepreneurship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–Unique form of ethical entrepreneurship that seeks new ways to solve pressing social problems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1F497D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Intrapreneurs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–Display entrepreneurial behavior as employees of larger firms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10fe4756406_0_1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26" name="Google Shape;226;g10fe4756406_0_118"/>
          <p:cNvSpPr/>
          <p:nvPr/>
        </p:nvSpPr>
        <p:spPr>
          <a:xfrm>
            <a:off x="-146225" y="600200"/>
            <a:ext cx="38430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0fe4756406_0_118"/>
          <p:cNvSpPr txBox="1">
            <a:spLocks noGrp="1"/>
          </p:cNvSpPr>
          <p:nvPr>
            <p:ph type="body" idx="4294967295"/>
          </p:nvPr>
        </p:nvSpPr>
        <p:spPr>
          <a:xfrm>
            <a:off x="259526" y="70300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Entrepreneurship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fe4756406_0_135"/>
          <p:cNvSpPr/>
          <p:nvPr/>
        </p:nvSpPr>
        <p:spPr>
          <a:xfrm>
            <a:off x="1191700" y="4649675"/>
            <a:ext cx="94299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 Business</a:t>
            </a:r>
            <a:endParaRPr sz="6000" b="1" i="0" u="none" strike="noStrike" cap="none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33" name="Google Shape;233;g10fe4756406_0_1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7196" b="19381"/>
          <a:stretch/>
        </p:blipFill>
        <p:spPr>
          <a:xfrm>
            <a:off x="0" y="0"/>
            <a:ext cx="12188704" cy="434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932873" y="797717"/>
            <a:ext cx="45719" cy="6834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112471" y="908600"/>
            <a:ext cx="372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AGENDA SESI 1</a:t>
            </a:r>
            <a:r>
              <a:rPr lang="en-US" sz="2400" b="1" dirty="0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endParaRPr sz="1400" b="1" i="0" u="none" strike="noStrike" cap="none" dirty="0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955139" y="2460046"/>
            <a:ext cx="1781890" cy="1378472"/>
          </a:xfrm>
          <a:custGeom>
            <a:avLst/>
            <a:gdLst/>
            <a:ahLst/>
            <a:cxnLst/>
            <a:rect l="l" t="t" r="r" b="b"/>
            <a:pathLst>
              <a:path w="3618" h="2801" extrusionOk="0">
                <a:moveTo>
                  <a:pt x="2705" y="489"/>
                </a:moveTo>
                <a:lnTo>
                  <a:pt x="2705" y="489"/>
                </a:lnTo>
                <a:lnTo>
                  <a:pt x="2705" y="489"/>
                </a:lnTo>
                <a:cubicBezTo>
                  <a:pt x="2222" y="15"/>
                  <a:pt x="1451" y="0"/>
                  <a:pt x="953" y="451"/>
                </a:cubicBezTo>
                <a:lnTo>
                  <a:pt x="953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11" y="2311"/>
                  <a:pt x="911" y="2311"/>
                  <a:pt x="911" y="2311"/>
                </a:cubicBezTo>
                <a:lnTo>
                  <a:pt x="911" y="2311"/>
                </a:lnTo>
                <a:cubicBezTo>
                  <a:pt x="1395" y="2786"/>
                  <a:pt x="2165" y="2800"/>
                  <a:pt x="2663" y="2349"/>
                </a:cubicBezTo>
                <a:cubicBezTo>
                  <a:pt x="2667" y="2349"/>
                  <a:pt x="2667" y="2349"/>
                  <a:pt x="2667" y="2349"/>
                </a:cubicBezTo>
                <a:cubicBezTo>
                  <a:pt x="3617" y="1400"/>
                  <a:pt x="3617" y="1400"/>
                  <a:pt x="3617" y="1400"/>
                </a:cubicBezTo>
                <a:lnTo>
                  <a:pt x="2705" y="489"/>
                </a:ln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/>
          <p:nvPr/>
        </p:nvSpPr>
        <p:spPr>
          <a:xfrm>
            <a:off x="6466858" y="2460046"/>
            <a:ext cx="1779714" cy="1378472"/>
          </a:xfrm>
          <a:custGeom>
            <a:avLst/>
            <a:gdLst/>
            <a:ahLst/>
            <a:cxnLst/>
            <a:rect l="l" t="t" r="r" b="b"/>
            <a:pathLst>
              <a:path w="3613" h="2801" extrusionOk="0">
                <a:moveTo>
                  <a:pt x="2706" y="489"/>
                </a:moveTo>
                <a:lnTo>
                  <a:pt x="2706" y="489"/>
                </a:lnTo>
                <a:lnTo>
                  <a:pt x="2706" y="489"/>
                </a:lnTo>
                <a:cubicBezTo>
                  <a:pt x="2222" y="15"/>
                  <a:pt x="1451" y="0"/>
                  <a:pt x="949" y="451"/>
                </a:cubicBezTo>
                <a:lnTo>
                  <a:pt x="949" y="451"/>
                </a:lnTo>
                <a:cubicBezTo>
                  <a:pt x="0" y="1400"/>
                  <a:pt x="0" y="1400"/>
                  <a:pt x="0" y="1400"/>
                </a:cubicBezTo>
                <a:cubicBezTo>
                  <a:pt x="907" y="2311"/>
                  <a:pt x="907" y="2311"/>
                  <a:pt x="907" y="2311"/>
                </a:cubicBezTo>
                <a:lnTo>
                  <a:pt x="907" y="2311"/>
                </a:lnTo>
                <a:cubicBezTo>
                  <a:pt x="1390" y="2786"/>
                  <a:pt x="2161" y="2800"/>
                  <a:pt x="2663" y="2349"/>
                </a:cubicBezTo>
                <a:lnTo>
                  <a:pt x="2663" y="2349"/>
                </a:lnTo>
                <a:cubicBezTo>
                  <a:pt x="3612" y="1400"/>
                  <a:pt x="3612" y="1400"/>
                  <a:pt x="3612" y="1400"/>
                </a:cubicBezTo>
                <a:lnTo>
                  <a:pt x="2706" y="48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/>
          <p:nvPr/>
        </p:nvSpPr>
        <p:spPr>
          <a:xfrm rot="-5400000">
            <a:off x="9158935" y="2259387"/>
            <a:ext cx="1379388" cy="1780705"/>
          </a:xfrm>
          <a:custGeom>
            <a:avLst/>
            <a:gdLst/>
            <a:ahLst/>
            <a:cxnLst/>
            <a:rect l="l" t="t" r="r" b="b"/>
            <a:pathLst>
              <a:path w="2800" h="3618" extrusionOk="0">
                <a:moveTo>
                  <a:pt x="493" y="912"/>
                </a:moveTo>
                <a:lnTo>
                  <a:pt x="493" y="912"/>
                </a:lnTo>
                <a:lnTo>
                  <a:pt x="493" y="912"/>
                </a:lnTo>
                <a:cubicBezTo>
                  <a:pt x="14" y="1395"/>
                  <a:pt x="0" y="2165"/>
                  <a:pt x="451" y="2663"/>
                </a:cubicBezTo>
                <a:lnTo>
                  <a:pt x="451" y="2663"/>
                </a:lnTo>
                <a:cubicBezTo>
                  <a:pt x="1400" y="3617"/>
                  <a:pt x="1400" y="3617"/>
                  <a:pt x="1400" y="3617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5" y="2222"/>
                  <a:pt x="2799" y="1452"/>
                  <a:pt x="2348" y="954"/>
                </a:cubicBezTo>
                <a:cubicBezTo>
                  <a:pt x="2353" y="954"/>
                  <a:pt x="2353" y="954"/>
                  <a:pt x="2353" y="954"/>
                </a:cubicBezTo>
                <a:cubicBezTo>
                  <a:pt x="1400" y="0"/>
                  <a:pt x="1400" y="0"/>
                  <a:pt x="1400" y="0"/>
                </a:cubicBezTo>
                <a:lnTo>
                  <a:pt x="493" y="912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/>
          <p:nvPr/>
        </p:nvSpPr>
        <p:spPr>
          <a:xfrm rot="-5400000">
            <a:off x="1650502" y="2259387"/>
            <a:ext cx="1379388" cy="1780706"/>
          </a:xfrm>
          <a:custGeom>
            <a:avLst/>
            <a:gdLst/>
            <a:ahLst/>
            <a:cxnLst/>
            <a:rect l="l" t="t" r="r" b="b"/>
            <a:pathLst>
              <a:path w="2801" h="3617" extrusionOk="0">
                <a:moveTo>
                  <a:pt x="488" y="910"/>
                </a:moveTo>
                <a:lnTo>
                  <a:pt x="488" y="910"/>
                </a:lnTo>
                <a:lnTo>
                  <a:pt x="488" y="910"/>
                </a:lnTo>
                <a:cubicBezTo>
                  <a:pt x="14" y="1395"/>
                  <a:pt x="0" y="2165"/>
                  <a:pt x="451" y="2662"/>
                </a:cubicBezTo>
                <a:lnTo>
                  <a:pt x="451" y="2662"/>
                </a:lnTo>
                <a:cubicBezTo>
                  <a:pt x="1399" y="3616"/>
                  <a:pt x="1399" y="3616"/>
                  <a:pt x="1399" y="3616"/>
                </a:cubicBezTo>
                <a:cubicBezTo>
                  <a:pt x="2311" y="2705"/>
                  <a:pt x="2311" y="2705"/>
                  <a:pt x="2311" y="2705"/>
                </a:cubicBezTo>
                <a:lnTo>
                  <a:pt x="2311" y="2705"/>
                </a:lnTo>
                <a:cubicBezTo>
                  <a:pt x="2786" y="2221"/>
                  <a:pt x="2800" y="1451"/>
                  <a:pt x="2348" y="953"/>
                </a:cubicBezTo>
                <a:lnTo>
                  <a:pt x="2348" y="953"/>
                </a:lnTo>
                <a:cubicBezTo>
                  <a:pt x="1399" y="0"/>
                  <a:pt x="1399" y="0"/>
                  <a:pt x="1399" y="0"/>
                </a:cubicBezTo>
                <a:lnTo>
                  <a:pt x="488" y="910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5911658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8"/>
          <p:cNvSpPr/>
          <p:nvPr/>
        </p:nvSpPr>
        <p:spPr>
          <a:xfrm>
            <a:off x="8418979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/>
          <p:nvPr/>
        </p:nvSpPr>
        <p:spPr>
          <a:xfrm>
            <a:off x="3399715" y="3037772"/>
            <a:ext cx="424998" cy="2105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FBFBF"/>
          </a:solidFill>
          <a:ln>
            <a:noFill/>
          </a:ln>
          <a:effectLst>
            <a:outerShdw blurRad="40000" dist="23000" dir="5400000" rotWithShape="0">
              <a:srgbClr val="000000">
                <a:alpha val="3098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6307017" y="4084652"/>
            <a:ext cx="211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Small Business Management &amp; Entrepreneurship</a:t>
            </a:r>
            <a:endParaRPr sz="12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280200" y="4084652"/>
            <a:ext cx="212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Global Dimension of</a:t>
            </a:r>
            <a:r>
              <a:rPr lang="en-US"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Management</a:t>
            </a:r>
            <a:endParaRPr sz="12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3794214" y="4084652"/>
            <a:ext cx="211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Multinational Corporations</a:t>
            </a:r>
            <a:endParaRPr sz="12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8806344" y="4084652"/>
            <a:ext cx="208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D8D8D8"/>
              </a:buClr>
              <a:buSzPts val="1200"/>
              <a:buFont typeface="Arial"/>
              <a:buNone/>
            </a:pPr>
            <a:r>
              <a:rPr lang="en-US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New Venture Creation</a:t>
            </a:r>
            <a:endParaRPr sz="12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212765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671704" y="2872688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165267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000" b="1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9672579" y="2865963"/>
            <a:ext cx="42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000" b="1" i="0" u="none" strike="noStrike" cap="non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10fdc3a75_1_8"/>
          <p:cNvSpPr txBox="1"/>
          <p:nvPr/>
        </p:nvSpPr>
        <p:spPr>
          <a:xfrm>
            <a:off x="1111325" y="1728025"/>
            <a:ext cx="10328400" cy="2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•Provide just over 55% of private-sector workers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•Create as many as 6 out of 10 new jobs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•Employ 40% of high-tech workers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•Receive 35% of federal government contract dollars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•Export more than $500 billion worth of goods and services annually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 small business has fewer than 500 employees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1110fdc3a75_1_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40" name="Google Shape;240;g1110fdc3a75_1_8"/>
          <p:cNvSpPr/>
          <p:nvPr/>
        </p:nvSpPr>
        <p:spPr>
          <a:xfrm>
            <a:off x="-146225" y="600200"/>
            <a:ext cx="34248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110fdc3a75_1_8"/>
          <p:cNvSpPr txBox="1">
            <a:spLocks noGrp="1"/>
          </p:cNvSpPr>
          <p:nvPr>
            <p:ph type="body" idx="4294967295"/>
          </p:nvPr>
        </p:nvSpPr>
        <p:spPr>
          <a:xfrm>
            <a:off x="259526" y="70300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 Business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fe4756406_0_142"/>
          <p:cNvSpPr txBox="1"/>
          <p:nvPr/>
        </p:nvSpPr>
        <p:spPr>
          <a:xfrm>
            <a:off x="1111325" y="1728025"/>
            <a:ext cx="103284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–Franchise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•One business owner sells to another the right to operate the same business in another location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–Business model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•Plan for making a profit by generating revenues that are greater than costs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–Startup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•New and temporary venture that is trying to establish a profitable business model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–Lean startups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•Use open source software and free web services to contain costs while staying small and keeping operations simple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10fe4756406_0_1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48" name="Google Shape;248;g10fe4756406_0_142"/>
          <p:cNvSpPr txBox="1">
            <a:spLocks noGrp="1"/>
          </p:cNvSpPr>
          <p:nvPr>
            <p:ph type="body" idx="4294967295"/>
          </p:nvPr>
        </p:nvSpPr>
        <p:spPr>
          <a:xfrm>
            <a:off x="794776" y="85355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Starting Small Busines</a:t>
            </a: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g10fe4756406_0_1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54" name="Google Shape;254;g10fe4756406_0_150"/>
          <p:cNvSpPr/>
          <p:nvPr/>
        </p:nvSpPr>
        <p:spPr>
          <a:xfrm>
            <a:off x="-162950" y="336750"/>
            <a:ext cx="55323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0fe4756406_0_150"/>
          <p:cNvSpPr txBox="1">
            <a:spLocks noGrp="1"/>
          </p:cNvSpPr>
          <p:nvPr>
            <p:ph type="body" idx="4294967295"/>
          </p:nvPr>
        </p:nvSpPr>
        <p:spPr>
          <a:xfrm>
            <a:off x="242801" y="43955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Web-Based Business Model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6" name="Google Shape;256;g10fe4756406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4000" y="1354900"/>
            <a:ext cx="8420827" cy="530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10fe4756406_0_15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62" name="Google Shape;262;g10fe4756406_0_158"/>
          <p:cNvSpPr/>
          <p:nvPr/>
        </p:nvSpPr>
        <p:spPr>
          <a:xfrm>
            <a:off x="-162950" y="336750"/>
            <a:ext cx="55323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0fe4756406_0_158"/>
          <p:cNvSpPr txBox="1">
            <a:spLocks noGrp="1"/>
          </p:cNvSpPr>
          <p:nvPr>
            <p:ph type="body" idx="4294967295"/>
          </p:nvPr>
        </p:nvSpPr>
        <p:spPr>
          <a:xfrm>
            <a:off x="242801" y="43955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Family Business Model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4" name="Google Shape;264;g10fe4756406_0_158"/>
          <p:cNvSpPr txBox="1"/>
          <p:nvPr/>
        </p:nvSpPr>
        <p:spPr>
          <a:xfrm>
            <a:off x="1111325" y="1728025"/>
            <a:ext cx="10328400" cy="30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Family owned businesses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–Account for 78% of new jobs created in the U.S.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–Provide 60% of the nation’s employment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–Feuds result when family members disagree over how the business is run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–Possible succession problems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•Who will run the business when the current head leaves?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•Succession plan outlines leadership transition and financial matters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10fe4756406_0_16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70" name="Google Shape;270;g10fe4756406_0_167"/>
          <p:cNvSpPr/>
          <p:nvPr/>
        </p:nvSpPr>
        <p:spPr>
          <a:xfrm>
            <a:off x="-162950" y="336750"/>
            <a:ext cx="55323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10fe4756406_0_167"/>
          <p:cNvSpPr txBox="1">
            <a:spLocks noGrp="1"/>
          </p:cNvSpPr>
          <p:nvPr>
            <p:ph type="body" idx="4294967295"/>
          </p:nvPr>
        </p:nvSpPr>
        <p:spPr>
          <a:xfrm>
            <a:off x="242801" y="43955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 Small Business Fail?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2" name="Google Shape;272;g10fe4756406_0_167"/>
          <p:cNvSpPr txBox="1"/>
          <p:nvPr/>
        </p:nvSpPr>
        <p:spPr>
          <a:xfrm>
            <a:off x="1111325" y="1728025"/>
            <a:ext cx="103284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SBA reports that as many as 60 to 80% of new businesses fail in first five years</a:t>
            </a:r>
            <a:endParaRPr sz="20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Reasons why small businesses fail</a:t>
            </a:r>
            <a:endParaRPr sz="20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Lack of experience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- Lack of expertise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Lack of commitment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- Growing too fast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Lack of strategy 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- Lack of strategic leadership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66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Ethical failure</a:t>
            </a: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 - Poor financial control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fbb76d199_0_17"/>
          <p:cNvSpPr/>
          <p:nvPr/>
        </p:nvSpPr>
        <p:spPr>
          <a:xfrm>
            <a:off x="1132950" y="4723075"/>
            <a:ext cx="10160100" cy="1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New Venture Creation</a:t>
            </a:r>
            <a:endParaRPr sz="6000" b="1" i="0" u="none" strike="noStrike" cap="none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78" name="Google Shape;278;g10fbb76d199_0_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524" b="30812"/>
          <a:stretch/>
        </p:blipFill>
        <p:spPr>
          <a:xfrm>
            <a:off x="0" y="0"/>
            <a:ext cx="12188695" cy="434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10fc0c49a3c_0_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0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84" name="Google Shape;284;g10fc0c49a3c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600" y="1708000"/>
            <a:ext cx="105156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0fc0c49a3c_0_9"/>
          <p:cNvSpPr txBox="1">
            <a:spLocks noGrp="1"/>
          </p:cNvSpPr>
          <p:nvPr>
            <p:ph type="body" idx="4294967295"/>
          </p:nvPr>
        </p:nvSpPr>
        <p:spPr>
          <a:xfrm>
            <a:off x="794776" y="85355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Life Cycle of Entrepreneurial Firm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fc0c49a3c_0_16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0fc0c49a3c_0_16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 Business Development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2" name="Google Shape;292;g10fc0c49a3c_0_16"/>
          <p:cNvSpPr txBox="1"/>
          <p:nvPr/>
        </p:nvSpPr>
        <p:spPr>
          <a:xfrm>
            <a:off x="1081950" y="1820400"/>
            <a:ext cx="9491100" cy="3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–Business incubator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•Offers space, shared services and advice to get small businesses started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Contoh: UC Venture Lab (lantai 1 Corepreneur)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–Small Business Development Centers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Founded with U.S. Small Business Administration to provide advice to new and existing small businesses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Contoh: program yang diselenggarakan perusahaan besar seperti Gojek Xcelerate yang akan menghubungkan small business dengan investor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10fc0c49a3c_0_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0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10fdc3a75_1_78"/>
          <p:cNvSpPr txBox="1">
            <a:spLocks noGrp="1"/>
          </p:cNvSpPr>
          <p:nvPr>
            <p:ph type="body" idx="4294967295"/>
          </p:nvPr>
        </p:nvSpPr>
        <p:spPr>
          <a:xfrm>
            <a:off x="377000" y="854700"/>
            <a:ext cx="6815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Untuk membuat ventura bisnis,</a:t>
            </a:r>
            <a:endParaRPr sz="3000" b="1" i="1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Anda membutuhkan Business Plan</a:t>
            </a:r>
            <a:endParaRPr sz="3000" b="1" i="1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9" name="Google Shape;299;g1110fdc3a75_1_78"/>
          <p:cNvSpPr txBox="1"/>
          <p:nvPr/>
        </p:nvSpPr>
        <p:spPr>
          <a:xfrm>
            <a:off x="930213" y="2278775"/>
            <a:ext cx="103284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Business plan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–Describes the direction for a new business and the financing needed to operate it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–Banks want to see a well-developed business plan before loaning money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g1110fdc3a75_1_7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0fe4756406_0_180"/>
          <p:cNvSpPr txBox="1">
            <a:spLocks noGrp="1"/>
          </p:cNvSpPr>
          <p:nvPr>
            <p:ph type="body" idx="4294967295"/>
          </p:nvPr>
        </p:nvSpPr>
        <p:spPr>
          <a:xfrm>
            <a:off x="527550" y="670725"/>
            <a:ext cx="6815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Kerangka Business Plan:</a:t>
            </a:r>
            <a:endParaRPr sz="3000" b="1" i="1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6" name="Google Shape;306;g10fe4756406_0_180"/>
          <p:cNvSpPr txBox="1"/>
          <p:nvPr/>
        </p:nvSpPr>
        <p:spPr>
          <a:xfrm>
            <a:off x="1064038" y="1573800"/>
            <a:ext cx="10328400" cy="4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Sample Business Plan Outline: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–Executive Summary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–Industry Analysis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–Company description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–Products and services description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–Market description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–Marketing Strategy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–Operations description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–Staffing description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–Financial projections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–Capital needs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–Milestones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g10fe4756406_0_18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05ab00216_0_391"/>
          <p:cNvSpPr/>
          <p:nvPr/>
        </p:nvSpPr>
        <p:spPr>
          <a:xfrm>
            <a:off x="845400" y="4743325"/>
            <a:ext cx="104979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GLOBAL DIMENSION OF</a:t>
            </a:r>
            <a:r>
              <a:rPr lang="en-US" sz="5000" b="1" i="0" u="none" strike="noStrike" cap="none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MANAGEMENT</a:t>
            </a:r>
            <a:endParaRPr sz="5000" b="1" i="0" u="none" strike="noStrike" cap="none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7" name="Google Shape;107;g1105ab00216_0_39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273" b="23273"/>
          <a:stretch/>
        </p:blipFill>
        <p:spPr>
          <a:xfrm>
            <a:off x="0" y="0"/>
            <a:ext cx="12188710" cy="434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fe4756406_0_187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10fe4756406_0_187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Ownership (Kepemilikan)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4" name="Google Shape;314;g10fe4756406_0_187"/>
          <p:cNvSpPr txBox="1"/>
          <p:nvPr/>
        </p:nvSpPr>
        <p:spPr>
          <a:xfrm>
            <a:off x="1081950" y="1820400"/>
            <a:ext cx="94911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–Sole Proprietorship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 individual or married couple pursuing business for a profit. This does not involve incorporation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–Partnership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Two or more people agree to contribute resources to start and operate a business together  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10fe4756406_0_18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16" name="Google Shape;316;g10fe4756406_0_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000" y="3852100"/>
            <a:ext cx="5916340" cy="24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fe4756406_0_197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0fe4756406_0_197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Ownership (Kepemilikan)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3" name="Google Shape;323;g10fe4756406_0_197"/>
          <p:cNvSpPr txBox="1"/>
          <p:nvPr/>
        </p:nvSpPr>
        <p:spPr>
          <a:xfrm>
            <a:off x="1081950" y="1820400"/>
            <a:ext cx="9491100" cy="2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–Corporation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 legal entity that exists separately from its owners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–Limited Liability Corporation (LLC)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 combination of sole proprietorship, partnership, and corporation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–Protects owners against personal loss other than what is invested in the company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–Treated as a proprietorship or partnership for tax purposes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10fe4756406_0_19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fe4756406_1_0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0fe4756406_1_0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Financing (Debt)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1" name="Google Shape;331;g10fe4756406_1_0"/>
          <p:cNvSpPr txBox="1"/>
          <p:nvPr/>
        </p:nvSpPr>
        <p:spPr>
          <a:xfrm>
            <a:off x="1081950" y="1820400"/>
            <a:ext cx="9491100" cy="41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–Debt Financing</a:t>
            </a:r>
            <a:endParaRPr sz="19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involves borrowing money from another person, a bank, or a financial institution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–Equity Financing</a:t>
            </a:r>
            <a:endParaRPr sz="19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involves exchanging ownership shares for outside investment monies 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–Venture Capitalists</a:t>
            </a:r>
            <a:endParaRPr sz="19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Involves making large investments in new ventures in return for an equity stake in the business  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–Angel Investor</a:t>
            </a:r>
            <a:endParaRPr sz="19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 wealthy individual willing to invest in return for equity in a new venture 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–Initial Public Offering (IPO)</a:t>
            </a:r>
            <a:endParaRPr sz="19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 initial selling of shares of stock to the public at large  </a:t>
            </a:r>
            <a:endParaRPr sz="19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10fe4756406_1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c81468532_0_44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0c81468532_0_44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Globalization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g10c81468532_0_44"/>
          <p:cNvSpPr txBox="1"/>
          <p:nvPr/>
        </p:nvSpPr>
        <p:spPr>
          <a:xfrm>
            <a:off x="1081975" y="1732275"/>
            <a:ext cx="9491100" cy="20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Globalisasi</a:t>
            </a:r>
            <a:r>
              <a:rPr lang="en-US" sz="20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b="0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adalah 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proses pengembangan mandiri yang merupakan elemen dari ekonomi global. Pada globalisasi, level manajemen tidak hanya terjadi pada 1 perusahaan saja namun pada seluruh dunia tempat cabang perusahaan tersebut berada.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International Management merupakan</a:t>
            </a: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900" b="1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operasi manajemen yang berada di lebih dari satu negara.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g10c81468532_0_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16" name="Google Shape;116;g10c81468532_0_44"/>
          <p:cNvSpPr txBox="1"/>
          <p:nvPr/>
        </p:nvSpPr>
        <p:spPr>
          <a:xfrm>
            <a:off x="1160950" y="3925875"/>
            <a:ext cx="9491100" cy="24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Mengapa perusahaan go global?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Profit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- menawarkan keuntungan yang lebih besar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Customers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- menjangkau market baru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Suppliers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-  mendapatkan akses ke material baru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Capital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- sumber finansial baru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9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- mendapatkan akses sumber daya manusia dengan upah kerja yang lebih rendah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10fdc3a75_1_86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110fdc3a75_1_86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Bentuk Bisnis Internasional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3" name="Google Shape;123;g1110fdc3a75_1_86"/>
          <p:cNvSpPr txBox="1"/>
          <p:nvPr/>
        </p:nvSpPr>
        <p:spPr>
          <a:xfrm>
            <a:off x="1096650" y="1879150"/>
            <a:ext cx="9491100" cy="3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98500" marR="0" lvl="0" indent="-336550" algn="l" rtl="0">
              <a:lnSpc>
                <a:spcPct val="130434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Global Sourcing - proses membeli material, memproduksi komponen atau menyediakan jasa/bisnis/produk di luar negeri</a:t>
            </a:r>
            <a:endParaRPr sz="17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0" indent="-3365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Export - mengirimkan barang/jasa ke luar negeri</a:t>
            </a:r>
            <a:endParaRPr sz="17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0" indent="-3365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Import - mendatangkan barang/jasa ke dalam negeri</a:t>
            </a:r>
            <a:endParaRPr sz="17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0" indent="-3365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Licensing agreement - sebuah firma membayar hak untuk memproduksi produk perusahaan lain</a:t>
            </a:r>
            <a:endParaRPr sz="17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8500" marR="0" lvl="0" indent="-3365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700"/>
              <a:buFont typeface="Calibri"/>
              <a:buChar char="●"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Franchising - biaya yang dibayarkan untuk menggunakan nama/brand perusahaan lain</a:t>
            </a:r>
            <a:endParaRPr sz="17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b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Ada 2 cara agar perusahaan bisa berkembang ke pasar global, yaitu melalui </a:t>
            </a: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joint venture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(co-ownership dengan perusahaan lokal) atau </a:t>
            </a: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foreign subsidiary </a:t>
            </a: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(operasional di daerah lokal tsb dilakukan oleh firma asing).</a:t>
            </a:r>
            <a:endParaRPr sz="17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g1110fdc3a75_1_8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fe4756406_0_31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10fe4756406_0_31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Global Business Environment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1" name="Google Shape;131;g10fe4756406_0_31"/>
          <p:cNvSpPr txBox="1"/>
          <p:nvPr/>
        </p:nvSpPr>
        <p:spPr>
          <a:xfrm>
            <a:off x="1096650" y="1879150"/>
            <a:ext cx="9491100" cy="4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Legal and political systems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–Differing laws and practices regarding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•Business ownership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•Foreign currency exchange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•Protection of intellectual property rights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–Counterfeit merchandise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–Political risk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•Potential loss in value of a foreign investment due to instability and political changes in the host country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–Political risk analysis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•Forecast political disruptions that threaten the value of a foreign investment</a:t>
            </a:r>
            <a:endParaRPr sz="170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10fe4756406_0_3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fe4756406_0_48"/>
          <p:cNvSpPr/>
          <p:nvPr/>
        </p:nvSpPr>
        <p:spPr>
          <a:xfrm>
            <a:off x="-87475" y="658950"/>
            <a:ext cx="6167100" cy="7191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10fe4756406_0_48"/>
          <p:cNvSpPr txBox="1">
            <a:spLocks noGrp="1"/>
          </p:cNvSpPr>
          <p:nvPr>
            <p:ph type="body" idx="4294967295"/>
          </p:nvPr>
        </p:nvSpPr>
        <p:spPr>
          <a:xfrm>
            <a:off x="356826" y="658950"/>
            <a:ext cx="64131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Ethical Challenge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9" name="Google Shape;139;g10fe4756406_0_48"/>
          <p:cNvSpPr txBox="1"/>
          <p:nvPr/>
        </p:nvSpPr>
        <p:spPr>
          <a:xfrm>
            <a:off x="1096650" y="1879150"/>
            <a:ext cx="9491100" cy="14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•Corruption – illegal practices that further one’s business interests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•Sweatshops – employ workers at very low wages for long hours in poor working conditions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•Child labor –full time employment of children for work otherwise done by adults</a:t>
            </a: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10fe4756406_0_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11" b="1811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fe4756406_0_0"/>
          <p:cNvSpPr/>
          <p:nvPr/>
        </p:nvSpPr>
        <p:spPr>
          <a:xfrm>
            <a:off x="845400" y="4743325"/>
            <a:ext cx="11754600" cy="10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1">
                <a:solidFill>
                  <a:srgbClr val="1F49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MULTI NATIONAL CORPORATION</a:t>
            </a:r>
            <a:endParaRPr sz="5000" b="1" i="0" u="none" strike="noStrike" cap="none">
              <a:solidFill>
                <a:srgbClr val="1F497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6" name="Google Shape;146;g10fe4756406_0_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206" b="23211"/>
          <a:stretch/>
        </p:blipFill>
        <p:spPr>
          <a:xfrm>
            <a:off x="0" y="0"/>
            <a:ext cx="12188710" cy="4343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05ab00216_0_354"/>
          <p:cNvSpPr/>
          <p:nvPr/>
        </p:nvSpPr>
        <p:spPr>
          <a:xfrm>
            <a:off x="-146225" y="600200"/>
            <a:ext cx="5609100" cy="861300"/>
          </a:xfrm>
          <a:prstGeom prst="rect">
            <a:avLst/>
          </a:prstGeom>
          <a:solidFill>
            <a:srgbClr val="1F497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105ab00216_0_354"/>
          <p:cNvSpPr txBox="1">
            <a:spLocks noGrp="1"/>
          </p:cNvSpPr>
          <p:nvPr>
            <p:ph type="body" idx="4294967295"/>
          </p:nvPr>
        </p:nvSpPr>
        <p:spPr>
          <a:xfrm>
            <a:off x="259526" y="703000"/>
            <a:ext cx="64425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200" tIns="58600" rIns="117200" bIns="5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3000" b="1" i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Multi National Corporation</a:t>
            </a:r>
            <a:endParaRPr sz="3000" b="1" i="1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g1105ab00216_0_354"/>
          <p:cNvSpPr txBox="1"/>
          <p:nvPr/>
        </p:nvSpPr>
        <p:spPr>
          <a:xfrm>
            <a:off x="1111350" y="1746975"/>
            <a:ext cx="9783600" cy="11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Multi National Corporation (MNC) adalah sebuah firma bisnis dengan pengembangan operasional secara internasional dan berada di lebih dari 1 negara. Contoh perusahaan MNC seperti IKEA, McDonalds, Toyota, Mitsubishi, Sony, dsb.</a:t>
            </a:r>
            <a:endParaRPr sz="1700" b="0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1105ab00216_0_35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809" b="1810"/>
          <a:stretch/>
        </p:blipFill>
        <p:spPr>
          <a:xfrm>
            <a:off x="10894950" y="336751"/>
            <a:ext cx="897600" cy="8613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55" name="Google Shape;155;g1105ab00216_0_354" descr="Place Slide Title Text Here JOHN R SCHERMERHORN"/>
          <p:cNvPicPr preferRelativeResize="0"/>
          <p:nvPr/>
        </p:nvPicPr>
        <p:blipFill rotWithShape="1">
          <a:blip r:embed="rId4">
            <a:alphaModFix/>
          </a:blip>
          <a:srcRect l="9415" t="30387" r="5376" b="13608"/>
          <a:stretch/>
        </p:blipFill>
        <p:spPr>
          <a:xfrm>
            <a:off x="3847575" y="3200750"/>
            <a:ext cx="6315874" cy="31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105ab00216_0_354"/>
          <p:cNvSpPr txBox="1"/>
          <p:nvPr/>
        </p:nvSpPr>
        <p:spPr>
          <a:xfrm>
            <a:off x="1023225" y="4534150"/>
            <a:ext cx="241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MNC Pros &amp; Cons :</a:t>
            </a:r>
            <a:endParaRPr sz="1700" b="1" i="0" u="none" strike="noStrike" cap="non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Custom</PresentationFormat>
  <Paragraphs>194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Playfair Display</vt:lpstr>
      <vt:lpstr>Lato</vt:lpstr>
      <vt:lpstr>Arial</vt:lpstr>
      <vt:lpstr>Open Sans</vt:lpstr>
      <vt:lpstr>Coral</vt:lpstr>
      <vt:lpstr>Introduction to Digital Business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Business Management</dc:title>
  <dc:creator>Serma</dc:creator>
  <cp:lastModifiedBy>Sofiani J</cp:lastModifiedBy>
  <cp:revision>1</cp:revision>
  <dcterms:created xsi:type="dcterms:W3CDTF">2015-09-19T05:52:39Z</dcterms:created>
  <dcterms:modified xsi:type="dcterms:W3CDTF">2022-06-30T04:01:12Z</dcterms:modified>
</cp:coreProperties>
</file>